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png" ContentType="image/png"/>
  <Override PartName="/ppt/media/image8.png" ContentType="image/png"/>
  <Override PartName="/ppt/media/image7.png" ContentType="image/png"/>
  <Override PartName="/ppt/media/image12.jpeg" ContentType="image/jpeg"/>
  <Override PartName="/ppt/media/image11.png" ContentType="image/png"/>
  <Override PartName="/ppt/media/image6.png" ContentType="image/png"/>
  <Override PartName="/ppt/media/image10.png" ContentType="image/png"/>
  <Override PartName="/ppt/media/image5.png" ContentType="image/png"/>
  <Override PartName="/ppt/media/image28.png" ContentType="image/png"/>
  <Override PartName="/ppt/media/image29.jpeg" ContentType="image/jpeg"/>
  <Override PartName="/ppt/media/image13.jpeg" ContentType="image/jpeg"/>
  <Override PartName="/ppt/media/image23.png" ContentType="image/png"/>
  <Override PartName="/ppt/media/image4.png" ContentType="image/png"/>
  <Override PartName="/ppt/media/image27.png" ContentType="image/png"/>
  <Override PartName="/ppt/media/image3.png" ContentType="image/png"/>
  <Override PartName="/ppt/media/image26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1.png" ContentType="image/png"/>
  <Override PartName="/ppt/media/image24.png" ContentType="image/png"/>
  <Override PartName="/ppt/media/image25.jpeg" ContentType="image/jpeg"/>
  <Override PartName="/ppt/media/image2.png" ContentType="image/png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7EADD1-D508-4EFC-813D-A455D9EBB389}" type="doc">
      <dgm:prSet loTypeId="urn:microsoft.com/office/officeart/2009/3/layout/CircleRelationship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C3A26B2-C319-4D7F-A986-171A622190EE}">
      <dgm:prSet phldrT="[Testo]" custT="1"/>
      <dgm:spPr/>
      <dgm:t>
        <a:bodyPr/>
        <a:lstStyle/>
        <a:p>
          <a:r>
            <a:rPr lang="it-IT" sz="1200" dirty="0" smtClean="0"/>
            <a:t>Esclusivamente per l’anno 2021-’22 i posti comuni e di sostegno vacanti e disponibili, autorizzati, sono assegnati con contratto a TD ai docenti iscritti in i fascia delle GPS, che abbiano svolto su posto comune, entro l’anno scolastico 2020/2021, almeno tre annualità di servizio, anche non consecutive, negli ultimi dieci anni scolastici </a:t>
          </a:r>
          <a:endParaRPr lang="it-IT" sz="1200" dirty="0"/>
        </a:p>
      </dgm:t>
    </dgm:pt>
    <dgm:pt modelId="{2EA5AB38-0CA2-4A7D-9CA2-84E3DC1B83B3}" type="parTrans" cxnId="{DA189340-B59A-43D7-AEFC-C4A8D6409D89}">
      <dgm:prSet/>
      <dgm:spPr/>
      <dgm:t>
        <a:bodyPr/>
        <a:lstStyle/>
        <a:p>
          <a:endParaRPr lang="it-IT"/>
        </a:p>
      </dgm:t>
    </dgm:pt>
    <dgm:pt modelId="{8679A23F-B0A1-43EE-A854-10E0BECC3B68}" type="sibTrans" cxnId="{DA189340-B59A-43D7-AEFC-C4A8D6409D89}">
      <dgm:prSet/>
      <dgm:spPr/>
      <dgm:t>
        <a:bodyPr/>
        <a:lstStyle/>
        <a:p>
          <a:endParaRPr lang="it-IT"/>
        </a:p>
      </dgm:t>
    </dgm:pt>
    <dgm:pt modelId="{A26EFD23-E2E5-4897-A055-9B0304F87F7B}">
      <dgm:prSet phldrT="[Testo]" custT="1"/>
      <dgm:spPr/>
      <dgm:t>
        <a:bodyPr/>
        <a:lstStyle/>
        <a:p>
          <a:r>
            <a:rPr lang="it-IT" sz="1200" b="0" i="0" dirty="0" smtClean="0"/>
            <a:t>PERCORSO DI FORMAZIONE E PROVA</a:t>
          </a:r>
          <a:endParaRPr lang="it-IT" sz="1200" dirty="0"/>
        </a:p>
      </dgm:t>
    </dgm:pt>
    <dgm:pt modelId="{E5FA2539-D6CC-48D4-9B88-DFD5C83B5E20}" type="parTrans" cxnId="{FDD4C582-E3EE-4D19-9ACC-40B50B19C65F}">
      <dgm:prSet/>
      <dgm:spPr/>
      <dgm:t>
        <a:bodyPr/>
        <a:lstStyle/>
        <a:p>
          <a:endParaRPr lang="it-IT"/>
        </a:p>
      </dgm:t>
    </dgm:pt>
    <dgm:pt modelId="{2B29D706-96BD-46B2-B756-775263FA8ACB}" type="sibTrans" cxnId="{FDD4C582-E3EE-4D19-9ACC-40B50B19C65F}">
      <dgm:prSet/>
      <dgm:spPr/>
      <dgm:t>
        <a:bodyPr/>
        <a:lstStyle/>
        <a:p>
          <a:endParaRPr lang="it-IT"/>
        </a:p>
      </dgm:t>
    </dgm:pt>
    <dgm:pt modelId="{495CE4D1-D61D-4E71-9E88-4C3DB206AB25}">
      <dgm:prSet phldrT="[Testo]" custT="1"/>
      <dgm:spPr/>
      <dgm:t>
        <a:bodyPr/>
        <a:lstStyle/>
        <a:p>
          <a:r>
            <a:rPr lang="it-IT" sz="1200" b="0" i="0" dirty="0" smtClean="0"/>
            <a:t>PROVA DISCIPLINARE </a:t>
          </a:r>
          <a:r>
            <a:rPr lang="it-IT" sz="1000" b="0" i="0" dirty="0" smtClean="0"/>
            <a:t>con una commissione esterna alla scuola</a:t>
          </a:r>
          <a:endParaRPr lang="it-IT" sz="1000" dirty="0"/>
        </a:p>
      </dgm:t>
    </dgm:pt>
    <dgm:pt modelId="{09FF5E85-68CF-4CB4-8A6B-2C7096E6B38C}" type="parTrans" cxnId="{71ED8214-E7DC-4893-B235-5CE2CD7612A2}">
      <dgm:prSet/>
      <dgm:spPr/>
      <dgm:t>
        <a:bodyPr/>
        <a:lstStyle/>
        <a:p>
          <a:endParaRPr lang="it-IT"/>
        </a:p>
      </dgm:t>
    </dgm:pt>
    <dgm:pt modelId="{90AC5F56-DC4F-4599-B555-0A002781E314}" type="sibTrans" cxnId="{71ED8214-E7DC-4893-B235-5CE2CD7612A2}">
      <dgm:prSet/>
      <dgm:spPr/>
      <dgm:t>
        <a:bodyPr/>
        <a:lstStyle/>
        <a:p>
          <a:endParaRPr lang="it-IT"/>
        </a:p>
      </dgm:t>
    </dgm:pt>
    <dgm:pt modelId="{3CD8F683-2580-405E-A667-28C303F5F4EB}">
      <dgm:prSet phldrT="[Testo]" custT="1"/>
      <dgm:spPr/>
      <dgm:t>
        <a:bodyPr/>
        <a:lstStyle/>
        <a:p>
          <a:r>
            <a:rPr lang="it-IT" sz="1000" b="0" i="0" dirty="0" smtClean="0"/>
            <a:t>In caso di </a:t>
          </a:r>
          <a:r>
            <a:rPr lang="it-IT" sz="1000" b="0" i="0" dirty="0" smtClean="0">
              <a:solidFill>
                <a:srgbClr val="FF0000"/>
              </a:solidFill>
            </a:rPr>
            <a:t>valutazione</a:t>
          </a:r>
          <a:r>
            <a:rPr lang="it-IT" sz="1000" b="0" i="0" dirty="0" smtClean="0"/>
            <a:t> </a:t>
          </a:r>
          <a:r>
            <a:rPr lang="it-IT" sz="1000" b="0" i="0" dirty="0" smtClean="0">
              <a:solidFill>
                <a:srgbClr val="FF0000"/>
              </a:solidFill>
            </a:rPr>
            <a:t>negativa</a:t>
          </a:r>
          <a:r>
            <a:rPr lang="it-IT" sz="1000" b="0" i="0" dirty="0" smtClean="0"/>
            <a:t> del percorso di formazione e prova, il percorso stesso si </a:t>
          </a:r>
          <a:r>
            <a:rPr lang="it-IT" sz="1000" b="1" i="0" dirty="0" smtClean="0">
              <a:solidFill>
                <a:srgbClr val="FF0000"/>
              </a:solidFill>
            </a:rPr>
            <a:t>RIPETE</a:t>
          </a:r>
          <a:r>
            <a:rPr lang="it-IT" sz="1000" b="0" i="0" dirty="0" smtClean="0">
              <a:solidFill>
                <a:srgbClr val="FF0000"/>
              </a:solidFill>
            </a:rPr>
            <a:t> </a:t>
          </a:r>
          <a:r>
            <a:rPr lang="it-IT" sz="1000" b="0" i="0" dirty="0" smtClean="0"/>
            <a:t>una sola volta</a:t>
          </a:r>
          <a:endParaRPr lang="it-IT" sz="1000" dirty="0"/>
        </a:p>
      </dgm:t>
    </dgm:pt>
    <dgm:pt modelId="{0BD9DA3F-9399-4537-BFBD-65A717606A26}" type="parTrans" cxnId="{868638E4-3321-4DA7-B2B1-2B10C4E3D9DD}">
      <dgm:prSet/>
      <dgm:spPr/>
      <dgm:t>
        <a:bodyPr/>
        <a:lstStyle/>
        <a:p>
          <a:endParaRPr lang="it-IT"/>
        </a:p>
      </dgm:t>
    </dgm:pt>
    <dgm:pt modelId="{0A68B99C-97E8-4D9A-829B-56F08060F085}" type="sibTrans" cxnId="{868638E4-3321-4DA7-B2B1-2B10C4E3D9DD}">
      <dgm:prSet/>
      <dgm:spPr/>
      <dgm:t>
        <a:bodyPr/>
        <a:lstStyle/>
        <a:p>
          <a:endParaRPr lang="it-IT"/>
        </a:p>
      </dgm:t>
    </dgm:pt>
    <dgm:pt modelId="{D60FF06A-433F-466A-B07B-FBB31574DAFA}">
      <dgm:prSet phldrT="[Testo]" custT="1"/>
      <dgm:spPr/>
      <dgm:t>
        <a:bodyPr/>
        <a:lstStyle/>
        <a:p>
          <a:r>
            <a:rPr lang="it-IT" sz="1000" b="0" i="0" dirty="0" smtClean="0"/>
            <a:t>In caso di </a:t>
          </a:r>
          <a:r>
            <a:rPr lang="it-IT" sz="1000" b="0" i="0" dirty="0" smtClean="0">
              <a:solidFill>
                <a:srgbClr val="FF0000"/>
              </a:solidFill>
            </a:rPr>
            <a:t>valutazione</a:t>
          </a:r>
          <a:r>
            <a:rPr lang="it-IT" sz="1000" b="0" i="0" dirty="0" smtClean="0"/>
            <a:t> </a:t>
          </a:r>
          <a:r>
            <a:rPr lang="it-IT" sz="1000" b="0" i="0" dirty="0" smtClean="0">
              <a:solidFill>
                <a:srgbClr val="FF0000"/>
              </a:solidFill>
            </a:rPr>
            <a:t>negativa</a:t>
          </a:r>
          <a:r>
            <a:rPr lang="it-IT" sz="1000" b="0" i="0" dirty="0" smtClean="0"/>
            <a:t> della prova disciplinare,  </a:t>
          </a:r>
          <a:r>
            <a:rPr lang="it-IT" sz="1000" b="1" i="0" dirty="0" smtClean="0">
              <a:solidFill>
                <a:srgbClr val="FF0000"/>
              </a:solidFill>
            </a:rPr>
            <a:t>DECADE</a:t>
          </a:r>
          <a:r>
            <a:rPr lang="it-IT" sz="1000" b="0" i="0" dirty="0" smtClean="0">
              <a:solidFill>
                <a:srgbClr val="FF0000"/>
              </a:solidFill>
            </a:rPr>
            <a:t> </a:t>
          </a:r>
          <a:r>
            <a:rPr lang="it-IT" sz="1000" b="0" i="0" dirty="0" smtClean="0"/>
            <a:t>la procedura e vi è l’impossibilità di trasformazione del contratto a TI.</a:t>
          </a:r>
          <a:endParaRPr lang="it-IT" sz="1000" dirty="0"/>
        </a:p>
      </dgm:t>
    </dgm:pt>
    <dgm:pt modelId="{7CD6E340-A8FB-4491-BDCD-30049D3D0252}" type="parTrans" cxnId="{EB6CAEAA-1B81-49D4-98C6-885BE2AD9F24}">
      <dgm:prSet/>
      <dgm:spPr/>
      <dgm:t>
        <a:bodyPr/>
        <a:lstStyle/>
        <a:p>
          <a:endParaRPr lang="it-IT"/>
        </a:p>
      </dgm:t>
    </dgm:pt>
    <dgm:pt modelId="{C026AD3E-CAFA-4A80-A7C5-F1F56DBCA0A6}" type="sibTrans" cxnId="{EB6CAEAA-1B81-49D4-98C6-885BE2AD9F24}">
      <dgm:prSet/>
      <dgm:spPr/>
      <dgm:t>
        <a:bodyPr/>
        <a:lstStyle/>
        <a:p>
          <a:endParaRPr lang="it-IT"/>
        </a:p>
      </dgm:t>
    </dgm:pt>
    <dgm:pt modelId="{19B4A611-22D4-47CE-9DDE-8A2013DEACB0}" type="pres">
      <dgm:prSet presAssocID="{E27EADD1-D508-4EFC-813D-A455D9EBB389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  <dgm:pt modelId="{EF6B4014-7B60-4268-9C25-6E082F71CE43}" type="pres">
      <dgm:prSet presAssocID="{EC3A26B2-C319-4D7F-A986-171A622190EE}" presName="Parent" presStyleLbl="node0" presStyleIdx="0" presStyleCnt="1" custLinFactNeighborY="619">
        <dgm:presLayoutVars>
          <dgm:chMax val="5"/>
          <dgm:chPref val="5"/>
        </dgm:presLayoutVars>
      </dgm:prSet>
      <dgm:spPr/>
      <dgm:t>
        <a:bodyPr/>
        <a:lstStyle/>
        <a:p>
          <a:endParaRPr lang="it-IT"/>
        </a:p>
      </dgm:t>
    </dgm:pt>
    <dgm:pt modelId="{15822581-CB81-40A1-9E69-9E8107BB682A}" type="pres">
      <dgm:prSet presAssocID="{EC3A26B2-C319-4D7F-A986-171A622190EE}" presName="Accent1" presStyleLbl="node1" presStyleIdx="0" presStyleCnt="17" custLinFactX="41738" custLinFactNeighborX="100000" custLinFactNeighborY="47441"/>
      <dgm:spPr/>
    </dgm:pt>
    <dgm:pt modelId="{682D5692-ACB7-4E9C-8428-9C1CD88175D9}" type="pres">
      <dgm:prSet presAssocID="{EC3A26B2-C319-4D7F-A986-171A622190EE}" presName="Accent2" presStyleLbl="node1" presStyleIdx="1" presStyleCnt="17"/>
      <dgm:spPr/>
    </dgm:pt>
    <dgm:pt modelId="{DEC64F61-2751-4D53-80DF-1ABA987B5A88}" type="pres">
      <dgm:prSet presAssocID="{EC3A26B2-C319-4D7F-A986-171A622190EE}" presName="Accent3" presStyleLbl="node1" presStyleIdx="2" presStyleCnt="17"/>
      <dgm:spPr/>
      <dgm:t>
        <a:bodyPr/>
        <a:lstStyle/>
        <a:p>
          <a:endParaRPr lang="it-IT"/>
        </a:p>
      </dgm:t>
    </dgm:pt>
    <dgm:pt modelId="{8A995D71-0491-439E-83AE-98C3BB4D7B64}" type="pres">
      <dgm:prSet presAssocID="{EC3A26B2-C319-4D7F-A986-171A622190EE}" presName="Accent4" presStyleLbl="node1" presStyleIdx="3" presStyleCnt="17"/>
      <dgm:spPr/>
    </dgm:pt>
    <dgm:pt modelId="{1D23BD01-B3D7-4790-A0E8-5CE4AE09A68B}" type="pres">
      <dgm:prSet presAssocID="{EC3A26B2-C319-4D7F-A986-171A622190EE}" presName="Accent5" presStyleLbl="node1" presStyleIdx="4" presStyleCnt="17"/>
      <dgm:spPr/>
    </dgm:pt>
    <dgm:pt modelId="{AE1B02D7-B23D-4A4E-844B-5DB0DA9872F7}" type="pres">
      <dgm:prSet presAssocID="{EC3A26B2-C319-4D7F-A986-171A622190EE}" presName="Accent6" presStyleLbl="node1" presStyleIdx="5" presStyleCnt="17" custLinFactNeighborX="-14352" custLinFactNeighborY="-24077"/>
      <dgm:spPr/>
    </dgm:pt>
    <dgm:pt modelId="{B7D3ADFA-705B-4395-BE58-CD729669CB37}" type="pres">
      <dgm:prSet presAssocID="{A26EFD23-E2E5-4897-A055-9B0304F87F7B}" presName="Child1" presStyleLbl="node1" presStyleIdx="6" presStyleCnt="17" custLinFactY="19583" custLinFactNeighborX="39764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it-IT"/>
        </a:p>
      </dgm:t>
    </dgm:pt>
    <dgm:pt modelId="{69A8C9E9-4AD9-42A6-B050-2419AC47BF4F}" type="pres">
      <dgm:prSet presAssocID="{A26EFD23-E2E5-4897-A055-9B0304F87F7B}" presName="Accent7" presStyleCnt="0"/>
      <dgm:spPr/>
    </dgm:pt>
    <dgm:pt modelId="{5A0D3366-D9D6-49BA-B0E8-FA548EDCFEBF}" type="pres">
      <dgm:prSet presAssocID="{A26EFD23-E2E5-4897-A055-9B0304F87F7B}" presName="AccentHold1" presStyleLbl="node1" presStyleIdx="7" presStyleCnt="17" custLinFactNeighborY="35659"/>
      <dgm:spPr/>
    </dgm:pt>
    <dgm:pt modelId="{164E4B06-9E5D-42B8-9771-A711D2EEFA40}" type="pres">
      <dgm:prSet presAssocID="{A26EFD23-E2E5-4897-A055-9B0304F87F7B}" presName="Accent8" presStyleCnt="0"/>
      <dgm:spPr/>
    </dgm:pt>
    <dgm:pt modelId="{FE8FA2DD-A160-4FDC-8527-388D42A91DC0}" type="pres">
      <dgm:prSet presAssocID="{A26EFD23-E2E5-4897-A055-9B0304F87F7B}" presName="AccentHold2" presStyleLbl="node1" presStyleIdx="8" presStyleCnt="17" custLinFactNeighborX="-20485" custLinFactNeighborY="-15833"/>
      <dgm:spPr/>
    </dgm:pt>
    <dgm:pt modelId="{0D154536-BCE7-42C8-B3D7-43219C6F7D96}" type="pres">
      <dgm:prSet presAssocID="{3CD8F683-2580-405E-A667-28C303F5F4EB}" presName="Child2" presStyleLbl="node1" presStyleIdx="9" presStyleCnt="17" custLinFactX="-142773" custLinFactY="100000" custLinFactNeighborX="-200000" custLinFactNeighborY="140352">
        <dgm:presLayoutVars>
          <dgm:chMax val="0"/>
          <dgm:chPref val="0"/>
        </dgm:presLayoutVars>
      </dgm:prSet>
      <dgm:spPr/>
      <dgm:t>
        <a:bodyPr/>
        <a:lstStyle/>
        <a:p>
          <a:endParaRPr lang="it-IT"/>
        </a:p>
      </dgm:t>
    </dgm:pt>
    <dgm:pt modelId="{C3E3DCB8-DAAD-49CD-AA64-C8D09F1AF7A1}" type="pres">
      <dgm:prSet presAssocID="{3CD8F683-2580-405E-A667-28C303F5F4EB}" presName="Accent9" presStyleCnt="0"/>
      <dgm:spPr/>
    </dgm:pt>
    <dgm:pt modelId="{8ECB794F-9AA8-4E36-9041-E1AD472F8A60}" type="pres">
      <dgm:prSet presAssocID="{3CD8F683-2580-405E-A667-28C303F5F4EB}" presName="AccentHold1" presStyleLbl="node1" presStyleIdx="10" presStyleCnt="17"/>
      <dgm:spPr/>
    </dgm:pt>
    <dgm:pt modelId="{9DD856D8-5DB2-4709-B455-A271C968C9C4}" type="pres">
      <dgm:prSet presAssocID="{3CD8F683-2580-405E-A667-28C303F5F4EB}" presName="Accent10" presStyleCnt="0"/>
      <dgm:spPr/>
    </dgm:pt>
    <dgm:pt modelId="{0B6B95A9-6BF9-4F2D-ABE6-AF33077653AD}" type="pres">
      <dgm:prSet presAssocID="{3CD8F683-2580-405E-A667-28C303F5F4EB}" presName="AccentHold2" presStyleLbl="node1" presStyleIdx="11" presStyleCnt="17"/>
      <dgm:spPr/>
    </dgm:pt>
    <dgm:pt modelId="{57E94DB2-520B-40FF-A943-13835F1AE33D}" type="pres">
      <dgm:prSet presAssocID="{3CD8F683-2580-405E-A667-28C303F5F4EB}" presName="Accent11" presStyleCnt="0"/>
      <dgm:spPr/>
    </dgm:pt>
    <dgm:pt modelId="{83730727-A5E5-493E-ABEF-8CC24A0B4BDE}" type="pres">
      <dgm:prSet presAssocID="{3CD8F683-2580-405E-A667-28C303F5F4EB}" presName="AccentHold3" presStyleLbl="node1" presStyleIdx="12" presStyleCnt="17" custLinFactX="-300000" custLinFactY="-364443" custLinFactNeighborX="-304099" custLinFactNeighborY="-400000"/>
      <dgm:spPr/>
    </dgm:pt>
    <dgm:pt modelId="{AA67C274-69DB-4C6A-BA81-264FC81B2D36}" type="pres">
      <dgm:prSet presAssocID="{495CE4D1-D61D-4E71-9E88-4C3DB206AB25}" presName="Child3" presStyleLbl="node1" presStyleIdx="13" presStyleCnt="17" custLinFactX="-10552" custLinFactNeighborX="-100000" custLinFactNeighborY="-10234">
        <dgm:presLayoutVars>
          <dgm:chMax val="0"/>
          <dgm:chPref val="0"/>
        </dgm:presLayoutVars>
      </dgm:prSet>
      <dgm:spPr/>
      <dgm:t>
        <a:bodyPr/>
        <a:lstStyle/>
        <a:p>
          <a:endParaRPr lang="it-IT"/>
        </a:p>
      </dgm:t>
    </dgm:pt>
    <dgm:pt modelId="{2B4697DD-1A8B-485E-91CF-C3E5A684A8FE}" type="pres">
      <dgm:prSet presAssocID="{495CE4D1-D61D-4E71-9E88-4C3DB206AB25}" presName="Accent12" presStyleCnt="0"/>
      <dgm:spPr/>
    </dgm:pt>
    <dgm:pt modelId="{1716E4EB-8551-454C-9305-A690F14332E9}" type="pres">
      <dgm:prSet presAssocID="{495CE4D1-D61D-4E71-9E88-4C3DB206AB25}" presName="AccentHold1" presStyleLbl="node1" presStyleIdx="14" presStyleCnt="17"/>
      <dgm:spPr/>
    </dgm:pt>
    <dgm:pt modelId="{ED8AC8AD-B56D-4A9C-9A8B-C148D6D62F12}" type="pres">
      <dgm:prSet presAssocID="{D60FF06A-433F-466A-B07B-FBB31574DAFA}" presName="Child4" presStyleLbl="node1" presStyleIdx="15" presStyleCnt="17" custLinFactX="100000" custLinFactNeighborX="106870" custLinFactNeighborY="-8240">
        <dgm:presLayoutVars>
          <dgm:chMax val="0"/>
          <dgm:chPref val="0"/>
        </dgm:presLayoutVars>
      </dgm:prSet>
      <dgm:spPr/>
      <dgm:t>
        <a:bodyPr/>
        <a:lstStyle/>
        <a:p>
          <a:endParaRPr lang="it-IT"/>
        </a:p>
      </dgm:t>
    </dgm:pt>
    <dgm:pt modelId="{F63173E4-B82E-4EE2-8433-B50AEB8E83FE}" type="pres">
      <dgm:prSet presAssocID="{D60FF06A-433F-466A-B07B-FBB31574DAFA}" presName="Accent13" presStyleCnt="0"/>
      <dgm:spPr/>
    </dgm:pt>
    <dgm:pt modelId="{DDB04C4C-1364-4868-9D62-9F57DCBF7B52}" type="pres">
      <dgm:prSet presAssocID="{D60FF06A-433F-466A-B07B-FBB31574DAFA}" presName="AccentHold1" presStyleLbl="node1" presStyleIdx="16" presStyleCnt="17"/>
      <dgm:spPr/>
    </dgm:pt>
  </dgm:ptLst>
  <dgm:cxnLst>
    <dgm:cxn modelId="{C61DE350-D764-46B6-B2BA-1CAC638BEA5C}" type="presOf" srcId="{495CE4D1-D61D-4E71-9E88-4C3DB206AB25}" destId="{AA67C274-69DB-4C6A-BA81-264FC81B2D36}" srcOrd="0" destOrd="0" presId="urn:microsoft.com/office/officeart/2009/3/layout/CircleRelationship"/>
    <dgm:cxn modelId="{EB6CAEAA-1B81-49D4-98C6-885BE2AD9F24}" srcId="{EC3A26B2-C319-4D7F-A986-171A622190EE}" destId="{D60FF06A-433F-466A-B07B-FBB31574DAFA}" srcOrd="3" destOrd="0" parTransId="{7CD6E340-A8FB-4491-BDCD-30049D3D0252}" sibTransId="{C026AD3E-CAFA-4A80-A7C5-F1F56DBCA0A6}"/>
    <dgm:cxn modelId="{1378546A-1A49-4EED-B7A0-913514EE29C4}" type="presOf" srcId="{EC3A26B2-C319-4D7F-A986-171A622190EE}" destId="{EF6B4014-7B60-4268-9C25-6E082F71CE43}" srcOrd="0" destOrd="0" presId="urn:microsoft.com/office/officeart/2009/3/layout/CircleRelationship"/>
    <dgm:cxn modelId="{868638E4-3321-4DA7-B2B1-2B10C4E3D9DD}" srcId="{EC3A26B2-C319-4D7F-A986-171A622190EE}" destId="{3CD8F683-2580-405E-A667-28C303F5F4EB}" srcOrd="1" destOrd="0" parTransId="{0BD9DA3F-9399-4537-BFBD-65A717606A26}" sibTransId="{0A68B99C-97E8-4D9A-829B-56F08060F085}"/>
    <dgm:cxn modelId="{DA189340-B59A-43D7-AEFC-C4A8D6409D89}" srcId="{E27EADD1-D508-4EFC-813D-A455D9EBB389}" destId="{EC3A26B2-C319-4D7F-A986-171A622190EE}" srcOrd="0" destOrd="0" parTransId="{2EA5AB38-0CA2-4A7D-9CA2-84E3DC1B83B3}" sibTransId="{8679A23F-B0A1-43EE-A854-10E0BECC3B68}"/>
    <dgm:cxn modelId="{71ED8214-E7DC-4893-B235-5CE2CD7612A2}" srcId="{EC3A26B2-C319-4D7F-A986-171A622190EE}" destId="{495CE4D1-D61D-4E71-9E88-4C3DB206AB25}" srcOrd="2" destOrd="0" parTransId="{09FF5E85-68CF-4CB4-8A6B-2C7096E6B38C}" sibTransId="{90AC5F56-DC4F-4599-B555-0A002781E314}"/>
    <dgm:cxn modelId="{B89A11B3-DE10-4E2F-B462-A7DC6A8D6A21}" type="presOf" srcId="{D60FF06A-433F-466A-B07B-FBB31574DAFA}" destId="{ED8AC8AD-B56D-4A9C-9A8B-C148D6D62F12}" srcOrd="0" destOrd="0" presId="urn:microsoft.com/office/officeart/2009/3/layout/CircleRelationship"/>
    <dgm:cxn modelId="{FDD4C582-E3EE-4D19-9ACC-40B50B19C65F}" srcId="{EC3A26B2-C319-4D7F-A986-171A622190EE}" destId="{A26EFD23-E2E5-4897-A055-9B0304F87F7B}" srcOrd="0" destOrd="0" parTransId="{E5FA2539-D6CC-48D4-9B88-DFD5C83B5E20}" sibTransId="{2B29D706-96BD-46B2-B756-775263FA8ACB}"/>
    <dgm:cxn modelId="{9E1C270E-218B-4B39-BCB0-0791752B985D}" type="presOf" srcId="{3CD8F683-2580-405E-A667-28C303F5F4EB}" destId="{0D154536-BCE7-42C8-B3D7-43219C6F7D96}" srcOrd="0" destOrd="0" presId="urn:microsoft.com/office/officeart/2009/3/layout/CircleRelationship"/>
    <dgm:cxn modelId="{068A0A6E-2765-439D-A694-1B6E7C1720A5}" type="presOf" srcId="{A26EFD23-E2E5-4897-A055-9B0304F87F7B}" destId="{B7D3ADFA-705B-4395-BE58-CD729669CB37}" srcOrd="0" destOrd="0" presId="urn:microsoft.com/office/officeart/2009/3/layout/CircleRelationship"/>
    <dgm:cxn modelId="{5908745E-243E-4D40-8299-09E9C7E9D95B}" type="presOf" srcId="{E27EADD1-D508-4EFC-813D-A455D9EBB389}" destId="{19B4A611-22D4-47CE-9DDE-8A2013DEACB0}" srcOrd="0" destOrd="0" presId="urn:microsoft.com/office/officeart/2009/3/layout/CircleRelationship"/>
    <dgm:cxn modelId="{2DFCE4FF-8ADC-4720-AAFE-93E194CE6CD6}" type="presParOf" srcId="{19B4A611-22D4-47CE-9DDE-8A2013DEACB0}" destId="{EF6B4014-7B60-4268-9C25-6E082F71CE43}" srcOrd="0" destOrd="0" presId="urn:microsoft.com/office/officeart/2009/3/layout/CircleRelationship"/>
    <dgm:cxn modelId="{C751F6B4-97B9-40DC-9EA9-63D4D3F96A64}" type="presParOf" srcId="{19B4A611-22D4-47CE-9DDE-8A2013DEACB0}" destId="{15822581-CB81-40A1-9E69-9E8107BB682A}" srcOrd="1" destOrd="0" presId="urn:microsoft.com/office/officeart/2009/3/layout/CircleRelationship"/>
    <dgm:cxn modelId="{E507ABC4-B9CF-4B3C-913A-AFF8E8BE0E45}" type="presParOf" srcId="{19B4A611-22D4-47CE-9DDE-8A2013DEACB0}" destId="{682D5692-ACB7-4E9C-8428-9C1CD88175D9}" srcOrd="2" destOrd="0" presId="urn:microsoft.com/office/officeart/2009/3/layout/CircleRelationship"/>
    <dgm:cxn modelId="{B0EB86DC-310B-42D7-BCAD-46F9FACAD3AC}" type="presParOf" srcId="{19B4A611-22D4-47CE-9DDE-8A2013DEACB0}" destId="{DEC64F61-2751-4D53-80DF-1ABA987B5A88}" srcOrd="3" destOrd="0" presId="urn:microsoft.com/office/officeart/2009/3/layout/CircleRelationship"/>
    <dgm:cxn modelId="{FE6DB4FD-73AA-447C-A59F-EDBBB4BFD972}" type="presParOf" srcId="{19B4A611-22D4-47CE-9DDE-8A2013DEACB0}" destId="{8A995D71-0491-439E-83AE-98C3BB4D7B64}" srcOrd="4" destOrd="0" presId="urn:microsoft.com/office/officeart/2009/3/layout/CircleRelationship"/>
    <dgm:cxn modelId="{EBD5121B-D6CC-4624-AF5B-D4C845720F15}" type="presParOf" srcId="{19B4A611-22D4-47CE-9DDE-8A2013DEACB0}" destId="{1D23BD01-B3D7-4790-A0E8-5CE4AE09A68B}" srcOrd="5" destOrd="0" presId="urn:microsoft.com/office/officeart/2009/3/layout/CircleRelationship"/>
    <dgm:cxn modelId="{3B5B9666-D216-4344-AF60-35C87B14984C}" type="presParOf" srcId="{19B4A611-22D4-47CE-9DDE-8A2013DEACB0}" destId="{AE1B02D7-B23D-4A4E-844B-5DB0DA9872F7}" srcOrd="6" destOrd="0" presId="urn:microsoft.com/office/officeart/2009/3/layout/CircleRelationship"/>
    <dgm:cxn modelId="{F3E989E2-6C8C-4898-A37C-A0D7EB93102F}" type="presParOf" srcId="{19B4A611-22D4-47CE-9DDE-8A2013DEACB0}" destId="{B7D3ADFA-705B-4395-BE58-CD729669CB37}" srcOrd="7" destOrd="0" presId="urn:microsoft.com/office/officeart/2009/3/layout/CircleRelationship"/>
    <dgm:cxn modelId="{A3F9180C-74DA-4059-A616-96668CB2D12D}" type="presParOf" srcId="{19B4A611-22D4-47CE-9DDE-8A2013DEACB0}" destId="{69A8C9E9-4AD9-42A6-B050-2419AC47BF4F}" srcOrd="8" destOrd="0" presId="urn:microsoft.com/office/officeart/2009/3/layout/CircleRelationship"/>
    <dgm:cxn modelId="{50653D40-02E2-4601-845E-C219216A5BD8}" type="presParOf" srcId="{69A8C9E9-4AD9-42A6-B050-2419AC47BF4F}" destId="{5A0D3366-D9D6-49BA-B0E8-FA548EDCFEBF}" srcOrd="0" destOrd="0" presId="urn:microsoft.com/office/officeart/2009/3/layout/CircleRelationship"/>
    <dgm:cxn modelId="{C34FD8AB-70E8-439C-A5D9-CCC6F24D06A0}" type="presParOf" srcId="{19B4A611-22D4-47CE-9DDE-8A2013DEACB0}" destId="{164E4B06-9E5D-42B8-9771-A711D2EEFA40}" srcOrd="9" destOrd="0" presId="urn:microsoft.com/office/officeart/2009/3/layout/CircleRelationship"/>
    <dgm:cxn modelId="{7D094907-567A-4F44-91C1-A1E5BF3439A4}" type="presParOf" srcId="{164E4B06-9E5D-42B8-9771-A711D2EEFA40}" destId="{FE8FA2DD-A160-4FDC-8527-388D42A91DC0}" srcOrd="0" destOrd="0" presId="urn:microsoft.com/office/officeart/2009/3/layout/CircleRelationship"/>
    <dgm:cxn modelId="{0DFB96B0-7C2D-4D53-9BE8-F75A8380D8DB}" type="presParOf" srcId="{19B4A611-22D4-47CE-9DDE-8A2013DEACB0}" destId="{0D154536-BCE7-42C8-B3D7-43219C6F7D96}" srcOrd="10" destOrd="0" presId="urn:microsoft.com/office/officeart/2009/3/layout/CircleRelationship"/>
    <dgm:cxn modelId="{033002CE-5779-482A-8A65-AAFDF2BDFEF9}" type="presParOf" srcId="{19B4A611-22D4-47CE-9DDE-8A2013DEACB0}" destId="{C3E3DCB8-DAAD-49CD-AA64-C8D09F1AF7A1}" srcOrd="11" destOrd="0" presId="urn:microsoft.com/office/officeart/2009/3/layout/CircleRelationship"/>
    <dgm:cxn modelId="{3C6BE9B7-0AC2-4CD9-97D4-7B77935CFE6D}" type="presParOf" srcId="{C3E3DCB8-DAAD-49CD-AA64-C8D09F1AF7A1}" destId="{8ECB794F-9AA8-4E36-9041-E1AD472F8A60}" srcOrd="0" destOrd="0" presId="urn:microsoft.com/office/officeart/2009/3/layout/CircleRelationship"/>
    <dgm:cxn modelId="{EA867F9B-DBE3-47D9-9B37-BB4B01DDD681}" type="presParOf" srcId="{19B4A611-22D4-47CE-9DDE-8A2013DEACB0}" destId="{9DD856D8-5DB2-4709-B455-A271C968C9C4}" srcOrd="12" destOrd="0" presId="urn:microsoft.com/office/officeart/2009/3/layout/CircleRelationship"/>
    <dgm:cxn modelId="{189CE45D-A5F7-416E-8086-DCC178D989A0}" type="presParOf" srcId="{9DD856D8-5DB2-4709-B455-A271C968C9C4}" destId="{0B6B95A9-6BF9-4F2D-ABE6-AF33077653AD}" srcOrd="0" destOrd="0" presId="urn:microsoft.com/office/officeart/2009/3/layout/CircleRelationship"/>
    <dgm:cxn modelId="{30A899BD-2D34-4597-9F96-B9059D57A255}" type="presParOf" srcId="{19B4A611-22D4-47CE-9DDE-8A2013DEACB0}" destId="{57E94DB2-520B-40FF-A943-13835F1AE33D}" srcOrd="13" destOrd="0" presId="urn:microsoft.com/office/officeart/2009/3/layout/CircleRelationship"/>
    <dgm:cxn modelId="{B74E6F5C-3D06-4A90-8F49-76493BC0D248}" type="presParOf" srcId="{57E94DB2-520B-40FF-A943-13835F1AE33D}" destId="{83730727-A5E5-493E-ABEF-8CC24A0B4BDE}" srcOrd="0" destOrd="0" presId="urn:microsoft.com/office/officeart/2009/3/layout/CircleRelationship"/>
    <dgm:cxn modelId="{616CE22B-54F6-40AA-B9FD-CEC0BD0079D5}" type="presParOf" srcId="{19B4A611-22D4-47CE-9DDE-8A2013DEACB0}" destId="{AA67C274-69DB-4C6A-BA81-264FC81B2D36}" srcOrd="14" destOrd="0" presId="urn:microsoft.com/office/officeart/2009/3/layout/CircleRelationship"/>
    <dgm:cxn modelId="{1768525A-EDEE-458D-BC9C-A94032D43395}" type="presParOf" srcId="{19B4A611-22D4-47CE-9DDE-8A2013DEACB0}" destId="{2B4697DD-1A8B-485E-91CF-C3E5A684A8FE}" srcOrd="15" destOrd="0" presId="urn:microsoft.com/office/officeart/2009/3/layout/CircleRelationship"/>
    <dgm:cxn modelId="{9C9FDB64-0876-41DE-8573-1BFFE73AD706}" type="presParOf" srcId="{2B4697DD-1A8B-485E-91CF-C3E5A684A8FE}" destId="{1716E4EB-8551-454C-9305-A690F14332E9}" srcOrd="0" destOrd="0" presId="urn:microsoft.com/office/officeart/2009/3/layout/CircleRelationship"/>
    <dgm:cxn modelId="{9A51850E-494D-4ACC-A93C-353783E10C22}" type="presParOf" srcId="{19B4A611-22D4-47CE-9DDE-8A2013DEACB0}" destId="{ED8AC8AD-B56D-4A9C-9A8B-C148D6D62F12}" srcOrd="16" destOrd="0" presId="urn:microsoft.com/office/officeart/2009/3/layout/CircleRelationship"/>
    <dgm:cxn modelId="{BED60AFD-633B-4293-9B01-B8DB5E6B30D9}" type="presParOf" srcId="{19B4A611-22D4-47CE-9DDE-8A2013DEACB0}" destId="{F63173E4-B82E-4EE2-8433-B50AEB8E83FE}" srcOrd="17" destOrd="0" presId="urn:microsoft.com/office/officeart/2009/3/layout/CircleRelationship"/>
    <dgm:cxn modelId="{205379C7-7193-4D06-89EA-6F0ECE3C49B7}" type="presParOf" srcId="{F63173E4-B82E-4EE2-8433-B50AEB8E83FE}" destId="{DDB04C4C-1364-4868-9D62-9F57DCBF7B52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DC3958-BACE-45E7-A86E-18C0CEBB3872}" type="doc">
      <dgm:prSet loTypeId="urn:microsoft.com/office/officeart/2005/8/layout/matrix3" loCatId="matrix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5F656D5A-9EBC-42B6-9AB5-F1FB3103EDE6}">
      <dgm:prSet phldrT="[Testo]"/>
      <dgm:spPr/>
      <dgm:t>
        <a:bodyPr/>
        <a:lstStyle/>
        <a:p>
          <a:r>
            <a:rPr lang="it-IT" dirty="0" smtClean="0"/>
            <a:t>Concorso ORDINARIO</a:t>
          </a:r>
        </a:p>
        <a:p>
          <a:r>
            <a:rPr lang="it-IT" dirty="0" smtClean="0"/>
            <a:t>2020</a:t>
          </a:r>
        </a:p>
        <a:p>
          <a:r>
            <a:rPr lang="it-IT" dirty="0" smtClean="0"/>
            <a:t>- STEM-</a:t>
          </a:r>
          <a:endParaRPr lang="it-IT" dirty="0"/>
        </a:p>
      </dgm:t>
    </dgm:pt>
    <dgm:pt modelId="{AFFE112D-6DCA-40B2-9B0F-F271E5B585A4}" type="parTrans" cxnId="{F584C8CF-F299-40ED-B7DF-4F5BC771F27C}">
      <dgm:prSet/>
      <dgm:spPr/>
      <dgm:t>
        <a:bodyPr/>
        <a:lstStyle/>
        <a:p>
          <a:endParaRPr lang="it-IT"/>
        </a:p>
      </dgm:t>
    </dgm:pt>
    <dgm:pt modelId="{D21BB5C4-63FC-403A-9A6C-4A6387E96A39}" type="sibTrans" cxnId="{F584C8CF-F299-40ED-B7DF-4F5BC771F27C}">
      <dgm:prSet/>
      <dgm:spPr/>
      <dgm:t>
        <a:bodyPr/>
        <a:lstStyle/>
        <a:p>
          <a:endParaRPr lang="it-IT"/>
        </a:p>
      </dgm:t>
    </dgm:pt>
    <dgm:pt modelId="{6D52617F-D8E5-42CE-B491-20B03DC3D41B}">
      <dgm:prSet phldrT="[Testo]"/>
      <dgm:spPr/>
      <dgm:t>
        <a:bodyPr/>
        <a:lstStyle/>
        <a:p>
          <a:r>
            <a:rPr lang="it-IT" dirty="0" smtClean="0"/>
            <a:t>PROCEDURA STRAORDINARIA PER L’ABILITAZIONE</a:t>
          </a:r>
        </a:p>
        <a:p>
          <a:r>
            <a:rPr lang="it-IT" dirty="0" smtClean="0"/>
            <a:t>2020</a:t>
          </a:r>
        </a:p>
        <a:p>
          <a:r>
            <a:rPr lang="it-IT" dirty="0" smtClean="0"/>
            <a:t>-riservato-</a:t>
          </a:r>
          <a:endParaRPr lang="it-IT" dirty="0"/>
        </a:p>
      </dgm:t>
    </dgm:pt>
    <dgm:pt modelId="{44E76001-FC86-430D-956E-B16C45C26D2A}" type="parTrans" cxnId="{E7E8D1B1-24C6-4554-B363-57A97519AA38}">
      <dgm:prSet/>
      <dgm:spPr/>
      <dgm:t>
        <a:bodyPr/>
        <a:lstStyle/>
        <a:p>
          <a:endParaRPr lang="it-IT"/>
        </a:p>
      </dgm:t>
    </dgm:pt>
    <dgm:pt modelId="{8B5C110E-9995-4D3A-BD25-BAAD08261D17}" type="sibTrans" cxnId="{E7E8D1B1-24C6-4554-B363-57A97519AA38}">
      <dgm:prSet/>
      <dgm:spPr/>
      <dgm:t>
        <a:bodyPr/>
        <a:lstStyle/>
        <a:p>
          <a:endParaRPr lang="it-IT"/>
        </a:p>
      </dgm:t>
    </dgm:pt>
    <dgm:pt modelId="{191BBF66-EBE0-4069-BC9A-234A97BF6DF8}">
      <dgm:prSet phldrT="[Testo]"/>
      <dgm:spPr/>
      <dgm:t>
        <a:bodyPr/>
        <a:lstStyle/>
        <a:p>
          <a:r>
            <a:rPr lang="it-IT" dirty="0" smtClean="0"/>
            <a:t>Concorso STRAORDINARIO </a:t>
          </a:r>
        </a:p>
        <a:p>
          <a:r>
            <a:rPr lang="it-IT" dirty="0" smtClean="0"/>
            <a:t>2020</a:t>
          </a:r>
          <a:endParaRPr lang="it-IT" dirty="0"/>
        </a:p>
      </dgm:t>
    </dgm:pt>
    <dgm:pt modelId="{6F0FA476-8C08-4A8F-B4BF-F8641829C107}" type="parTrans" cxnId="{950C8201-53B9-495A-ABCA-6620FAF222A2}">
      <dgm:prSet/>
      <dgm:spPr/>
      <dgm:t>
        <a:bodyPr/>
        <a:lstStyle/>
        <a:p>
          <a:endParaRPr lang="it-IT"/>
        </a:p>
      </dgm:t>
    </dgm:pt>
    <dgm:pt modelId="{BDC23CAB-D84C-4ECD-9FF5-FF7CA6465455}" type="sibTrans" cxnId="{950C8201-53B9-495A-ABCA-6620FAF222A2}">
      <dgm:prSet/>
      <dgm:spPr/>
      <dgm:t>
        <a:bodyPr/>
        <a:lstStyle/>
        <a:p>
          <a:endParaRPr lang="it-IT"/>
        </a:p>
      </dgm:t>
    </dgm:pt>
    <dgm:pt modelId="{35F4F0A1-44A3-4A6C-AD60-3233755EC69D}">
      <dgm:prSet phldrT="[Testo]"/>
      <dgm:spPr/>
      <dgm:t>
        <a:bodyPr/>
        <a:lstStyle/>
        <a:p>
          <a:r>
            <a:rPr lang="it-IT" dirty="0" smtClean="0"/>
            <a:t>Concorso STRAORDINARIO 2021</a:t>
          </a:r>
        </a:p>
        <a:p>
          <a:r>
            <a:rPr lang="it-IT" dirty="0" smtClean="0"/>
            <a:t>- entro il  15 dicembre 2021-</a:t>
          </a:r>
          <a:endParaRPr lang="it-IT" dirty="0"/>
        </a:p>
      </dgm:t>
    </dgm:pt>
    <dgm:pt modelId="{0AEBE89B-08DC-4B70-B5B8-1922093653A6}" type="parTrans" cxnId="{9A011B80-9DFB-4293-9690-38177D35BCB2}">
      <dgm:prSet/>
      <dgm:spPr/>
      <dgm:t>
        <a:bodyPr/>
        <a:lstStyle/>
        <a:p>
          <a:endParaRPr lang="it-IT"/>
        </a:p>
      </dgm:t>
    </dgm:pt>
    <dgm:pt modelId="{3EA1E7D7-9ADC-429A-8CB0-F1A04B07153D}" type="sibTrans" cxnId="{9A011B80-9DFB-4293-9690-38177D35BCB2}">
      <dgm:prSet/>
      <dgm:spPr/>
      <dgm:t>
        <a:bodyPr/>
        <a:lstStyle/>
        <a:p>
          <a:endParaRPr lang="it-IT"/>
        </a:p>
      </dgm:t>
    </dgm:pt>
    <dgm:pt modelId="{794294BA-A20C-472E-80E4-9C0A6861005F}" type="pres">
      <dgm:prSet presAssocID="{10DC3958-BACE-45E7-A86E-18C0CEBB387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1399ED1-4589-4185-A3B3-B4EC3C9586FC}" type="pres">
      <dgm:prSet presAssocID="{10DC3958-BACE-45E7-A86E-18C0CEBB3872}" presName="diamond" presStyleLbl="bgShp" presStyleIdx="0" presStyleCnt="1"/>
      <dgm:spPr/>
    </dgm:pt>
    <dgm:pt modelId="{B8E8358D-0EA3-43BF-97D8-1E1C4B40FA3A}" type="pres">
      <dgm:prSet presAssocID="{10DC3958-BACE-45E7-A86E-18C0CEBB3872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23E0B4-588A-48D1-B8C9-31C3F965660D}" type="pres">
      <dgm:prSet presAssocID="{10DC3958-BACE-45E7-A86E-18C0CEBB3872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29406D-3808-4289-8C56-9C339BCFF25D}" type="pres">
      <dgm:prSet presAssocID="{10DC3958-BACE-45E7-A86E-18C0CEBB3872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CBB7545-96CF-448E-9829-7A3AA29D1217}" type="pres">
      <dgm:prSet presAssocID="{10DC3958-BACE-45E7-A86E-18C0CEBB3872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77045B3-A585-42BA-8604-C7CD8D070D65}" type="presOf" srcId="{35F4F0A1-44A3-4A6C-AD60-3233755EC69D}" destId="{DCBB7545-96CF-448E-9829-7A3AA29D1217}" srcOrd="0" destOrd="0" presId="urn:microsoft.com/office/officeart/2005/8/layout/matrix3"/>
    <dgm:cxn modelId="{324E16D7-DDDC-4BC0-BE60-DF304BCEA9F3}" type="presOf" srcId="{6D52617F-D8E5-42CE-B491-20B03DC3D41B}" destId="{AD23E0B4-588A-48D1-B8C9-31C3F965660D}" srcOrd="0" destOrd="0" presId="urn:microsoft.com/office/officeart/2005/8/layout/matrix3"/>
    <dgm:cxn modelId="{E7E8D1B1-24C6-4554-B363-57A97519AA38}" srcId="{10DC3958-BACE-45E7-A86E-18C0CEBB3872}" destId="{6D52617F-D8E5-42CE-B491-20B03DC3D41B}" srcOrd="1" destOrd="0" parTransId="{44E76001-FC86-430D-956E-B16C45C26D2A}" sibTransId="{8B5C110E-9995-4D3A-BD25-BAAD08261D17}"/>
    <dgm:cxn modelId="{F584C8CF-F299-40ED-B7DF-4F5BC771F27C}" srcId="{10DC3958-BACE-45E7-A86E-18C0CEBB3872}" destId="{5F656D5A-9EBC-42B6-9AB5-F1FB3103EDE6}" srcOrd="0" destOrd="0" parTransId="{AFFE112D-6DCA-40B2-9B0F-F271E5B585A4}" sibTransId="{D21BB5C4-63FC-403A-9A6C-4A6387E96A39}"/>
    <dgm:cxn modelId="{950C8201-53B9-495A-ABCA-6620FAF222A2}" srcId="{10DC3958-BACE-45E7-A86E-18C0CEBB3872}" destId="{191BBF66-EBE0-4069-BC9A-234A97BF6DF8}" srcOrd="2" destOrd="0" parTransId="{6F0FA476-8C08-4A8F-B4BF-F8641829C107}" sibTransId="{BDC23CAB-D84C-4ECD-9FF5-FF7CA6465455}"/>
    <dgm:cxn modelId="{9A011B80-9DFB-4293-9690-38177D35BCB2}" srcId="{10DC3958-BACE-45E7-A86E-18C0CEBB3872}" destId="{35F4F0A1-44A3-4A6C-AD60-3233755EC69D}" srcOrd="3" destOrd="0" parTransId="{0AEBE89B-08DC-4B70-B5B8-1922093653A6}" sibTransId="{3EA1E7D7-9ADC-429A-8CB0-F1A04B07153D}"/>
    <dgm:cxn modelId="{9E3CEB30-AF5B-4E5D-8667-39BB0C398018}" type="presOf" srcId="{191BBF66-EBE0-4069-BC9A-234A97BF6DF8}" destId="{7629406D-3808-4289-8C56-9C339BCFF25D}" srcOrd="0" destOrd="0" presId="urn:microsoft.com/office/officeart/2005/8/layout/matrix3"/>
    <dgm:cxn modelId="{5EFE9551-773E-4C00-9490-0DD825BC9290}" type="presOf" srcId="{5F656D5A-9EBC-42B6-9AB5-F1FB3103EDE6}" destId="{B8E8358D-0EA3-43BF-97D8-1E1C4B40FA3A}" srcOrd="0" destOrd="0" presId="urn:microsoft.com/office/officeart/2005/8/layout/matrix3"/>
    <dgm:cxn modelId="{AB62A282-BC1D-477E-B475-C7D2822F810D}" type="presOf" srcId="{10DC3958-BACE-45E7-A86E-18C0CEBB3872}" destId="{794294BA-A20C-472E-80E4-9C0A6861005F}" srcOrd="0" destOrd="0" presId="urn:microsoft.com/office/officeart/2005/8/layout/matrix3"/>
    <dgm:cxn modelId="{AB1644D7-A0B7-4E98-9BF9-DA5A6BD25364}" type="presParOf" srcId="{794294BA-A20C-472E-80E4-9C0A6861005F}" destId="{E1399ED1-4589-4185-A3B3-B4EC3C9586FC}" srcOrd="0" destOrd="0" presId="urn:microsoft.com/office/officeart/2005/8/layout/matrix3"/>
    <dgm:cxn modelId="{C4A2CCDC-A639-48AE-B3E6-FD1F2087E47D}" type="presParOf" srcId="{794294BA-A20C-472E-80E4-9C0A6861005F}" destId="{B8E8358D-0EA3-43BF-97D8-1E1C4B40FA3A}" srcOrd="1" destOrd="0" presId="urn:microsoft.com/office/officeart/2005/8/layout/matrix3"/>
    <dgm:cxn modelId="{A2BDA4BA-DB3D-42F0-B4D1-40C9A77B4561}" type="presParOf" srcId="{794294BA-A20C-472E-80E4-9C0A6861005F}" destId="{AD23E0B4-588A-48D1-B8C9-31C3F965660D}" srcOrd="2" destOrd="0" presId="urn:microsoft.com/office/officeart/2005/8/layout/matrix3"/>
    <dgm:cxn modelId="{452C73CD-86AF-4239-BF06-9917562742E9}" type="presParOf" srcId="{794294BA-A20C-472E-80E4-9C0A6861005F}" destId="{7629406D-3808-4289-8C56-9C339BCFF25D}" srcOrd="3" destOrd="0" presId="urn:microsoft.com/office/officeart/2005/8/layout/matrix3"/>
    <dgm:cxn modelId="{12508EB7-42E8-4230-AA21-91599D24E58E}" type="presParOf" srcId="{794294BA-A20C-472E-80E4-9C0A6861005F}" destId="{DCBB7545-96CF-448E-9829-7A3AA29D121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B4014-7B60-4268-9C25-6E082F71CE43}">
      <dsp:nvSpPr>
        <dsp:cNvPr id="0" name=""/>
        <dsp:cNvSpPr/>
      </dsp:nvSpPr>
      <dsp:spPr>
        <a:xfrm>
          <a:off x="1264056" y="545228"/>
          <a:ext cx="3603670" cy="36038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Esclusivamente per l’anno 2021-’22 i posti comuni e di sostegno vacanti e disponibili, autorizzati, sono assegnati con contratto a TD ai docenti iscritti in i fascia delle GPS, che abbiano svolto su posto comune, entro l’anno scolastico 2020/2021, almeno tre annualità di servizio, anche non consecutive, negli ultimi dieci anni scolastici </a:t>
          </a:r>
          <a:endParaRPr lang="it-IT" sz="1200" kern="1200" dirty="0"/>
        </a:p>
      </dsp:txBody>
      <dsp:txXfrm>
        <a:off x="1791801" y="1073002"/>
        <a:ext cx="2548180" cy="2548317"/>
      </dsp:txXfrm>
    </dsp:sp>
    <dsp:sp modelId="{15822581-CB81-40A1-9E69-9E8107BB682A}">
      <dsp:nvSpPr>
        <dsp:cNvPr id="0" name=""/>
        <dsp:cNvSpPr/>
      </dsp:nvSpPr>
      <dsp:spPr>
        <a:xfrm>
          <a:off x="3888430" y="548679"/>
          <a:ext cx="400654" cy="4010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2D5692-ACB7-4E9C-8428-9C1CD88175D9}">
      <dsp:nvSpPr>
        <dsp:cNvPr id="0" name=""/>
        <dsp:cNvSpPr/>
      </dsp:nvSpPr>
      <dsp:spPr>
        <a:xfrm>
          <a:off x="2372139" y="3859036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C64F61-2751-4D53-80DF-1ABA987B5A88}">
      <dsp:nvSpPr>
        <dsp:cNvPr id="0" name=""/>
        <dsp:cNvSpPr/>
      </dsp:nvSpPr>
      <dsp:spPr>
        <a:xfrm>
          <a:off x="5099840" y="1985327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995D71-0491-439E-83AE-98C3BB4D7B64}">
      <dsp:nvSpPr>
        <dsp:cNvPr id="0" name=""/>
        <dsp:cNvSpPr/>
      </dsp:nvSpPr>
      <dsp:spPr>
        <a:xfrm>
          <a:off x="3711595" y="4167647"/>
          <a:ext cx="400654" cy="4010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23BD01-B3D7-4790-A0E8-5CE4AE09A68B}">
      <dsp:nvSpPr>
        <dsp:cNvPr id="0" name=""/>
        <dsp:cNvSpPr/>
      </dsp:nvSpPr>
      <dsp:spPr>
        <a:xfrm>
          <a:off x="2453452" y="927771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1B02D7-B23D-4A4E-844B-5DB0DA9872F7}">
      <dsp:nvSpPr>
        <dsp:cNvPr id="0" name=""/>
        <dsp:cNvSpPr/>
      </dsp:nvSpPr>
      <dsp:spPr>
        <a:xfrm>
          <a:off x="1497350" y="2520280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D3ADFA-705B-4395-BE58-CD729669CB37}">
      <dsp:nvSpPr>
        <dsp:cNvPr id="0" name=""/>
        <dsp:cNvSpPr/>
      </dsp:nvSpPr>
      <dsp:spPr>
        <a:xfrm>
          <a:off x="720085" y="2924943"/>
          <a:ext cx="1465122" cy="1465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0" kern="1200" dirty="0" smtClean="0"/>
            <a:t>PERCORSO DI FORMAZIONE E PROVA</a:t>
          </a:r>
          <a:endParaRPr lang="it-IT" sz="1200" kern="1200" dirty="0"/>
        </a:p>
      </dsp:txBody>
      <dsp:txXfrm>
        <a:off x="934647" y="3139501"/>
        <a:ext cx="1035998" cy="1035979"/>
      </dsp:txXfrm>
    </dsp:sp>
    <dsp:sp modelId="{5A0D3366-D9D6-49BA-B0E8-FA548EDCFEBF}">
      <dsp:nvSpPr>
        <dsp:cNvPr id="0" name=""/>
        <dsp:cNvSpPr/>
      </dsp:nvSpPr>
      <dsp:spPr>
        <a:xfrm>
          <a:off x="2915461" y="1083698"/>
          <a:ext cx="400654" cy="4010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8FA2DD-A160-4FDC-8527-388D42A91DC0}">
      <dsp:nvSpPr>
        <dsp:cNvPr id="0" name=""/>
        <dsp:cNvSpPr/>
      </dsp:nvSpPr>
      <dsp:spPr>
        <a:xfrm>
          <a:off x="127327" y="2952328"/>
          <a:ext cx="724430" cy="7247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154536-BCE7-42C8-B3D7-43219C6F7D96}">
      <dsp:nvSpPr>
        <dsp:cNvPr id="0" name=""/>
        <dsp:cNvSpPr/>
      </dsp:nvSpPr>
      <dsp:spPr>
        <a:xfrm>
          <a:off x="216027" y="4005057"/>
          <a:ext cx="1465122" cy="1465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0" i="0" kern="1200" dirty="0" smtClean="0"/>
            <a:t>In caso di </a:t>
          </a:r>
          <a:r>
            <a:rPr lang="it-IT" sz="1000" b="0" i="0" kern="1200" dirty="0" smtClean="0">
              <a:solidFill>
                <a:srgbClr val="FF0000"/>
              </a:solidFill>
            </a:rPr>
            <a:t>valutazione</a:t>
          </a:r>
          <a:r>
            <a:rPr lang="it-IT" sz="1000" b="0" i="0" kern="1200" dirty="0" smtClean="0"/>
            <a:t> </a:t>
          </a:r>
          <a:r>
            <a:rPr lang="it-IT" sz="1000" b="0" i="0" kern="1200" dirty="0" smtClean="0">
              <a:solidFill>
                <a:srgbClr val="FF0000"/>
              </a:solidFill>
            </a:rPr>
            <a:t>negativa</a:t>
          </a:r>
          <a:r>
            <a:rPr lang="it-IT" sz="1000" b="0" i="0" kern="1200" dirty="0" smtClean="0"/>
            <a:t> del percorso di formazione e prova, il percorso stesso si </a:t>
          </a:r>
          <a:r>
            <a:rPr lang="it-IT" sz="1000" b="1" i="0" kern="1200" dirty="0" smtClean="0">
              <a:solidFill>
                <a:srgbClr val="FF0000"/>
              </a:solidFill>
            </a:rPr>
            <a:t>RIPETE</a:t>
          </a:r>
          <a:r>
            <a:rPr lang="it-IT" sz="1000" b="0" i="0" kern="1200" dirty="0" smtClean="0">
              <a:solidFill>
                <a:srgbClr val="FF0000"/>
              </a:solidFill>
            </a:rPr>
            <a:t> </a:t>
          </a:r>
          <a:r>
            <a:rPr lang="it-IT" sz="1000" b="0" i="0" kern="1200" dirty="0" smtClean="0"/>
            <a:t>una sola volta</a:t>
          </a:r>
          <a:endParaRPr lang="it-IT" sz="1000" kern="1200" dirty="0"/>
        </a:p>
      </dsp:txBody>
      <dsp:txXfrm>
        <a:off x="430589" y="4219615"/>
        <a:ext cx="1035998" cy="1035979"/>
      </dsp:txXfrm>
    </dsp:sp>
    <dsp:sp modelId="{8ECB794F-9AA8-4E36-9041-E1AD472F8A60}">
      <dsp:nvSpPr>
        <dsp:cNvPr id="0" name=""/>
        <dsp:cNvSpPr/>
      </dsp:nvSpPr>
      <dsp:spPr>
        <a:xfrm>
          <a:off x="4583868" y="1495528"/>
          <a:ext cx="400654" cy="4010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6B95A9-6BF9-4F2D-ABE6-AF33077653AD}">
      <dsp:nvSpPr>
        <dsp:cNvPr id="0" name=""/>
        <dsp:cNvSpPr/>
      </dsp:nvSpPr>
      <dsp:spPr>
        <a:xfrm>
          <a:off x="0" y="3929468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730727-A5E5-493E-ABEF-8CC24A0B4BDE}">
      <dsp:nvSpPr>
        <dsp:cNvPr id="0" name=""/>
        <dsp:cNvSpPr/>
      </dsp:nvSpPr>
      <dsp:spPr>
        <a:xfrm>
          <a:off x="1139787" y="1296602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67C274-69DB-4C6A-BA81-264FC81B2D36}">
      <dsp:nvSpPr>
        <dsp:cNvPr id="0" name=""/>
        <dsp:cNvSpPr/>
      </dsp:nvSpPr>
      <dsp:spPr>
        <a:xfrm>
          <a:off x="4307298" y="2866064"/>
          <a:ext cx="1465122" cy="1465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0" kern="1200" dirty="0" smtClean="0"/>
            <a:t>PROVA DISCIPLINARE </a:t>
          </a:r>
          <a:r>
            <a:rPr lang="it-IT" sz="1000" b="0" i="0" kern="1200" dirty="0" smtClean="0"/>
            <a:t>con una commissione esterna alla scuola</a:t>
          </a:r>
          <a:endParaRPr lang="it-IT" sz="1000" kern="1200" dirty="0"/>
        </a:p>
      </dsp:txBody>
      <dsp:txXfrm>
        <a:off x="4521860" y="3080622"/>
        <a:ext cx="1035998" cy="1035979"/>
      </dsp:txXfrm>
    </dsp:sp>
    <dsp:sp modelId="{1716E4EB-8551-454C-9305-A690F14332E9}">
      <dsp:nvSpPr>
        <dsp:cNvPr id="0" name=""/>
        <dsp:cNvSpPr/>
      </dsp:nvSpPr>
      <dsp:spPr>
        <a:xfrm>
          <a:off x="5513800" y="2964925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8AC8AD-B56D-4A9C-9A8B-C148D6D62F12}">
      <dsp:nvSpPr>
        <dsp:cNvPr id="0" name=""/>
        <dsp:cNvSpPr/>
      </dsp:nvSpPr>
      <dsp:spPr>
        <a:xfrm>
          <a:off x="4752530" y="4149076"/>
          <a:ext cx="1465122" cy="1465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0" i="0" kern="1200" dirty="0" smtClean="0"/>
            <a:t>In caso di </a:t>
          </a:r>
          <a:r>
            <a:rPr lang="it-IT" sz="1000" b="0" i="0" kern="1200" dirty="0" smtClean="0">
              <a:solidFill>
                <a:srgbClr val="FF0000"/>
              </a:solidFill>
            </a:rPr>
            <a:t>valutazione</a:t>
          </a:r>
          <a:r>
            <a:rPr lang="it-IT" sz="1000" b="0" i="0" kern="1200" dirty="0" smtClean="0"/>
            <a:t> </a:t>
          </a:r>
          <a:r>
            <a:rPr lang="it-IT" sz="1000" b="0" i="0" kern="1200" dirty="0" smtClean="0">
              <a:solidFill>
                <a:srgbClr val="FF0000"/>
              </a:solidFill>
            </a:rPr>
            <a:t>negativa</a:t>
          </a:r>
          <a:r>
            <a:rPr lang="it-IT" sz="1000" b="0" i="0" kern="1200" dirty="0" smtClean="0"/>
            <a:t> della prova disciplinare,  </a:t>
          </a:r>
          <a:r>
            <a:rPr lang="it-IT" sz="1000" b="1" i="0" kern="1200" dirty="0" smtClean="0">
              <a:solidFill>
                <a:srgbClr val="FF0000"/>
              </a:solidFill>
            </a:rPr>
            <a:t>DECADE</a:t>
          </a:r>
          <a:r>
            <a:rPr lang="it-IT" sz="1000" b="0" i="0" kern="1200" dirty="0" smtClean="0">
              <a:solidFill>
                <a:srgbClr val="FF0000"/>
              </a:solidFill>
            </a:rPr>
            <a:t> </a:t>
          </a:r>
          <a:r>
            <a:rPr lang="it-IT" sz="1000" b="0" i="0" kern="1200" dirty="0" smtClean="0"/>
            <a:t>la procedura e vi è l’impossibilità di trasformazione del contratto a TI.</a:t>
          </a:r>
          <a:endParaRPr lang="it-IT" sz="1000" kern="1200" dirty="0"/>
        </a:p>
      </dsp:txBody>
      <dsp:txXfrm>
        <a:off x="4967092" y="4363634"/>
        <a:ext cx="1035998" cy="1035979"/>
      </dsp:txXfrm>
    </dsp:sp>
    <dsp:sp modelId="{DDB04C4C-1364-4868-9D62-9F57DCBF7B52}">
      <dsp:nvSpPr>
        <dsp:cNvPr id="0" name=""/>
        <dsp:cNvSpPr/>
      </dsp:nvSpPr>
      <dsp:spPr>
        <a:xfrm>
          <a:off x="3030039" y="4220337"/>
          <a:ext cx="290511" cy="290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99ED1-4589-4185-A3B3-B4EC3C9586FC}">
      <dsp:nvSpPr>
        <dsp:cNvPr id="0" name=""/>
        <dsp:cNvSpPr/>
      </dsp:nvSpPr>
      <dsp:spPr>
        <a:xfrm>
          <a:off x="1445964" y="0"/>
          <a:ext cx="5461000" cy="5461000"/>
        </a:xfrm>
        <a:prstGeom prst="diamond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8E8358D-0EA3-43BF-97D8-1E1C4B40FA3A}">
      <dsp:nvSpPr>
        <dsp:cNvPr id="0" name=""/>
        <dsp:cNvSpPr/>
      </dsp:nvSpPr>
      <dsp:spPr>
        <a:xfrm>
          <a:off x="1964759" y="518795"/>
          <a:ext cx="2129790" cy="21297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Concorso ORDINARIO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2020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 STEM-</a:t>
          </a:r>
          <a:endParaRPr lang="it-IT" sz="1800" kern="1200" dirty="0"/>
        </a:p>
      </dsp:txBody>
      <dsp:txXfrm>
        <a:off x="2068727" y="622763"/>
        <a:ext cx="1921854" cy="1921854"/>
      </dsp:txXfrm>
    </dsp:sp>
    <dsp:sp modelId="{AD23E0B4-588A-48D1-B8C9-31C3F965660D}">
      <dsp:nvSpPr>
        <dsp:cNvPr id="0" name=""/>
        <dsp:cNvSpPr/>
      </dsp:nvSpPr>
      <dsp:spPr>
        <a:xfrm>
          <a:off x="4258379" y="518795"/>
          <a:ext cx="2129790" cy="21297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PROCEDURA STRAORDINARIA PER L’ABILITAZIONE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2020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-riservato-</a:t>
          </a:r>
          <a:endParaRPr lang="it-IT" sz="1800" kern="1200" dirty="0"/>
        </a:p>
      </dsp:txBody>
      <dsp:txXfrm>
        <a:off x="4362347" y="622763"/>
        <a:ext cx="1921854" cy="1921854"/>
      </dsp:txXfrm>
    </dsp:sp>
    <dsp:sp modelId="{7629406D-3808-4289-8C56-9C339BCFF25D}">
      <dsp:nvSpPr>
        <dsp:cNvPr id="0" name=""/>
        <dsp:cNvSpPr/>
      </dsp:nvSpPr>
      <dsp:spPr>
        <a:xfrm>
          <a:off x="1964759" y="2812415"/>
          <a:ext cx="2129790" cy="21297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Concorso STRAORDINARIO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2020</a:t>
          </a:r>
          <a:endParaRPr lang="it-IT" sz="1800" kern="1200" dirty="0"/>
        </a:p>
      </dsp:txBody>
      <dsp:txXfrm>
        <a:off x="2068727" y="2916383"/>
        <a:ext cx="1921854" cy="1921854"/>
      </dsp:txXfrm>
    </dsp:sp>
    <dsp:sp modelId="{DCBB7545-96CF-448E-9829-7A3AA29D1217}">
      <dsp:nvSpPr>
        <dsp:cNvPr id="0" name=""/>
        <dsp:cNvSpPr/>
      </dsp:nvSpPr>
      <dsp:spPr>
        <a:xfrm>
          <a:off x="4258379" y="2812415"/>
          <a:ext cx="2129790" cy="21297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Concorso STRAORDINARIO 2021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 entro il  15 dicembre 2021-</a:t>
          </a:r>
          <a:endParaRPr lang="it-IT" sz="1800" kern="1200" dirty="0"/>
        </a:p>
      </dsp:txBody>
      <dsp:txXfrm>
        <a:off x="4362347" y="2916383"/>
        <a:ext cx="1921854" cy="1921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" name="Group 2"/>
          <p:cNvGrpSpPr/>
          <p:nvPr/>
        </p:nvGrpSpPr>
        <p:grpSpPr>
          <a:xfrm>
            <a:off x="211680" y="1679400"/>
            <a:ext cx="8723160" cy="1329480"/>
            <a:chOff x="211680" y="1679400"/>
            <a:chExt cx="8723160" cy="1329480"/>
          </a:xfrm>
        </p:grpSpPr>
        <p:sp>
          <p:nvSpPr>
            <p:cNvPr id="2" name="CustomShape 3"/>
            <p:cNvSpPr/>
            <p:nvPr/>
          </p:nvSpPr>
          <p:spPr>
            <a:xfrm>
              <a:off x="6047280" y="1824480"/>
              <a:ext cx="287604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609520" y="1694880"/>
              <a:ext cx="330768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1680" y="1679400"/>
              <a:ext cx="872316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" name="CustomShape 8"/>
          <p:cNvSpPr/>
          <p:nvPr/>
        </p:nvSpPr>
        <p:spPr>
          <a:xfrm>
            <a:off x="228600" y="228600"/>
            <a:ext cx="8695440" cy="1425960"/>
          </a:xfrm>
          <a:prstGeom prst="roundRect">
            <a:avLst>
              <a:gd name="adj" fmla="val 7136"/>
            </a:avLst>
          </a:prstGeom>
          <a:gradFill rotWithShape="0">
            <a:gsLst>
              <a:gs pos="1000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" name="Group 9"/>
          <p:cNvGrpSpPr/>
          <p:nvPr/>
        </p:nvGrpSpPr>
        <p:grpSpPr>
          <a:xfrm>
            <a:off x="211680" y="714240"/>
            <a:ext cx="8723160" cy="1329480"/>
            <a:chOff x="211680" y="714240"/>
            <a:chExt cx="8723160" cy="1329480"/>
          </a:xfrm>
        </p:grpSpPr>
        <p:sp>
          <p:nvSpPr>
            <p:cNvPr id="9" name="CustomShape 10"/>
            <p:cNvSpPr/>
            <p:nvPr/>
          </p:nvSpPr>
          <p:spPr>
            <a:xfrm>
              <a:off x="6047280" y="859320"/>
              <a:ext cx="287604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2619360" y="730800"/>
              <a:ext cx="554400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2828880" y="743040"/>
              <a:ext cx="546768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5609520" y="729720"/>
              <a:ext cx="330768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211680" y="714240"/>
              <a:ext cx="872316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1F529BD-BBA8-4C41-91FA-7C5F790129DC}" type="datetime">
              <a:rPr b="0" lang="it-IT" sz="1000" spc="-1" strike="noStrike">
                <a:solidFill>
                  <a:srgbClr val="073e87"/>
                </a:solidFill>
                <a:latin typeface="Candara"/>
              </a:rPr>
              <a:t>04/10/21</a:t>
            </a:fld>
            <a:endParaRPr b="0" lang="it-IT" sz="1000" spc="-1" strike="noStrike">
              <a:latin typeface="Times New Roman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927F7A30-E755-4040-BB61-9E7F28FED006}" type="slidenum">
              <a:rPr b="0" lang="it-IT" sz="1000" spc="-1" strike="noStrike">
                <a:solidFill>
                  <a:srgbClr val="073e87"/>
                </a:solidFill>
                <a:latin typeface="Candara"/>
              </a:rPr>
              <a:t>&lt;numero&gt;</a:t>
            </a:fld>
            <a:endParaRPr b="0" lang="it-IT" sz="1000" spc="-1" strike="noStrike">
              <a:latin typeface="Times New Roman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Candara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73e87"/>
                </a:solidFill>
                <a:latin typeface="Candara"/>
              </a:rPr>
              <a:t>Fai clic per modificare il formato del testo della struttura</a:t>
            </a:r>
            <a:endParaRPr b="0" lang="it-IT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73e87"/>
                </a:solidFill>
                <a:latin typeface="Candara"/>
              </a:rPr>
              <a:t>Secondo livello struttura</a:t>
            </a:r>
            <a:endParaRPr b="0" lang="it-IT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73e87"/>
                </a:solidFill>
                <a:latin typeface="Candara"/>
              </a:rPr>
              <a:t>Terzo livello struttura</a:t>
            </a:r>
            <a:endParaRPr b="0" lang="it-IT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600" spc="-1" strike="noStrike">
                <a:solidFill>
                  <a:srgbClr val="073e87"/>
                </a:solidFill>
                <a:latin typeface="Candara"/>
              </a:rPr>
              <a:t>Quarto livello struttura</a:t>
            </a:r>
            <a:endParaRPr b="0" lang="it-IT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73e87"/>
                </a:solidFill>
                <a:latin typeface="Candara"/>
              </a:rPr>
              <a:t>Quinto livello struttura</a:t>
            </a:r>
            <a:endParaRPr b="0" lang="it-IT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73e87"/>
                </a:solidFill>
                <a:latin typeface="Candara"/>
              </a:rPr>
              <a:t>Sesto livello struttura</a:t>
            </a:r>
            <a:endParaRPr b="0" lang="it-IT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73e87"/>
                </a:solidFill>
                <a:latin typeface="Candara"/>
              </a:rPr>
              <a:t>Settimo livello struttura</a:t>
            </a:r>
            <a:endParaRPr b="0" lang="it-IT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7452360" y="6120720"/>
            <a:ext cx="1656000" cy="69228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4584AE5-F587-4D6C-A0CC-0F3ECB96BA01}" type="datetime">
              <a:rPr b="0" lang="it-IT" sz="1200" spc="-1" strike="noStrike">
                <a:solidFill>
                  <a:srgbClr val="8b8b8b"/>
                </a:solidFill>
                <a:latin typeface="Calibri"/>
              </a:rPr>
              <a:t>04/10/21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E302227-A65D-483C-B140-AA722DD32EA1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</a:rPr>
              <a:t>Secondo livello struttura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Terzo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7452360" y="6120720"/>
            <a:ext cx="1656000" cy="69228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Fare clic per modificare lo stile del titolo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</a:rPr>
              <a:t>Fare clic per modificare stili del testo dello schema</a:t>
            </a:r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Secondo livello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</a:rPr>
              <a:t>Terzo livello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Quarto livello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A393CAC-E82B-42C8-8BB0-A688E9A73EA8}" type="datetime">
              <a:rPr b="0" lang="it-IT" sz="1200" spc="-1" strike="noStrike">
                <a:solidFill>
                  <a:srgbClr val="8b8b8b"/>
                </a:solidFill>
                <a:latin typeface="Calibri"/>
              </a:rPr>
              <a:t>04/10/21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13f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0" y="4752000"/>
            <a:ext cx="9143640" cy="2112480"/>
          </a:xfrm>
          <a:custGeom>
            <a:avLst/>
            <a:gdLst/>
            <a:ah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algn="ctr" blurRad="50800" dir="16200000" dist="4428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9" name="CustomShape 2"/>
          <p:cNvSpPr/>
          <p:nvPr/>
        </p:nvSpPr>
        <p:spPr>
          <a:xfrm>
            <a:off x="7315200" y="0"/>
            <a:ext cx="1828440" cy="6857640"/>
          </a:xfrm>
          <a:custGeom>
            <a:avLst/>
            <a:gdLst/>
            <a:ah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algn="ctr" blurRad="50800" dir="10800000" dist="507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40" name="PlaceHolder 3"/>
          <p:cNvSpPr>
            <a:spLocks noGrp="1"/>
          </p:cNvSpPr>
          <p:nvPr>
            <p:ph type="dt"/>
          </p:nvPr>
        </p:nvSpPr>
        <p:spPr>
          <a:xfrm>
            <a:off x="457200" y="6422040"/>
            <a:ext cx="2133360" cy="364680"/>
          </a:xfrm>
          <a:prstGeom prst="rect">
            <a:avLst/>
          </a:prstGeom>
        </p:spPr>
        <p:txBody>
          <a:bodyPr lIns="90000" rIns="90000" tIns="45000" bIns="0" anchor="b">
            <a:noAutofit/>
          </a:bodyPr>
          <a:p>
            <a:pPr>
              <a:lnSpc>
                <a:spcPct val="100000"/>
              </a:lnSpc>
            </a:pPr>
            <a:fld id="{CCE484E3-E9A5-4567-B793-FFD79D077A57}" type="datetime">
              <a:rPr b="0" lang="it-IT" sz="1000" spc="-1" strike="noStrike">
                <a:solidFill>
                  <a:srgbClr val="b5abb3"/>
                </a:solidFill>
                <a:latin typeface="Arial"/>
              </a:rPr>
              <a:t>04/10/21</a:t>
            </a:fld>
            <a:endParaRPr b="0" lang="it-IT" sz="1000" spc="-1" strike="noStrike">
              <a:latin typeface="Times New Roman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ftr"/>
          </p:nvPr>
        </p:nvSpPr>
        <p:spPr>
          <a:xfrm>
            <a:off x="3124080" y="6422040"/>
            <a:ext cx="2895120" cy="364680"/>
          </a:xfrm>
          <a:prstGeom prst="rect">
            <a:avLst/>
          </a:prstGeom>
        </p:spPr>
        <p:txBody>
          <a:bodyPr lIns="0" rIns="0" tIns="45000" bIns="0" anchor="b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142" name="PlaceHolder 5"/>
          <p:cNvSpPr>
            <a:spLocks noGrp="1"/>
          </p:cNvSpPr>
          <p:nvPr>
            <p:ph type="sldNum"/>
          </p:nvPr>
        </p:nvSpPr>
        <p:spPr>
          <a:xfrm>
            <a:off x="8153280" y="6422040"/>
            <a:ext cx="7617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F4EC3448-DE5C-4DA3-A6DF-456A029D089D}" type="slidenum">
              <a:rPr b="0" lang="it-IT" sz="1000" spc="-1" strike="noStrike">
                <a:solidFill>
                  <a:srgbClr val="b5abb3"/>
                </a:solidFill>
                <a:latin typeface="Arial"/>
              </a:rPr>
              <a:t>&lt;numero&gt;</a:t>
            </a:fld>
            <a:endParaRPr b="0" lang="it-IT" sz="1000" spc="-1" strike="noStrike">
              <a:latin typeface="Times New Roman"/>
            </a:endParaRPr>
          </a:p>
        </p:txBody>
      </p:sp>
      <p:sp>
        <p:nvSpPr>
          <p:cNvPr id="143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ffffff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000" spc="-1" strike="noStrike">
                <a:solidFill>
                  <a:srgbClr val="ffffff"/>
                </a:solidFill>
                <a:latin typeface="Arial"/>
              </a:rPr>
              <a:t>Fai clic per modificare il formato del testo della struttura</a:t>
            </a:r>
            <a:endParaRPr b="0" lang="it-IT" sz="30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ffffff"/>
                </a:solidFill>
                <a:latin typeface="Arial"/>
              </a:rPr>
              <a:t>Secondo livello struttura</a:t>
            </a:r>
            <a:endParaRPr b="0" lang="it-IT" sz="24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Arial"/>
              </a:rPr>
              <a:t>Terzo livello struttura</a:t>
            </a:r>
            <a:endParaRPr b="0" lang="it-IT" sz="20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ffffff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diagramData" Target="../diagrams/data2.xml"/><Relationship Id="rId2" Type="http://schemas.openxmlformats.org/officeDocument/2006/relationships/diagramLayout" Target="../diagrams/layout2.xml"/><Relationship Id="rId3" Type="http://schemas.openxmlformats.org/officeDocument/2006/relationships/diagramQuickStyle" Target="../diagrams/quickStyle2.xml"/><Relationship Id="rId4" Type="http://schemas.openxmlformats.org/officeDocument/2006/relationships/diagramColors" Target="../diagrams/colors2.xml"/><Relationship Id="rId5" Type="http://schemas.microsoft.com/office/2007/relationships/diagramDrawing" Target="../diagrams/drawing2.xml"/><Relationship Id="rId6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3" descr=""/>
          <p:cNvPicPr/>
          <p:nvPr/>
        </p:nvPicPr>
        <p:blipFill>
          <a:blip r:embed="rId2"/>
          <a:stretch/>
        </p:blipFill>
        <p:spPr>
          <a:xfrm>
            <a:off x="899640" y="1484640"/>
            <a:ext cx="7143480" cy="4009680"/>
          </a:xfrm>
          <a:prstGeom prst="rect">
            <a:avLst/>
          </a:prstGeom>
          <a:ln>
            <a:noFill/>
          </a:ln>
          <a:effectLst>
            <a:outerShdw algn="ctr" dir="2700000" dist="35638" rotWithShape="0">
              <a:schemeClr val="bg2"/>
            </a:outerShdw>
            <a:reflection algn="bl" blurRad="6350" dir="5400000" endPos="30000" rotWithShape="0" stA="62000" sy="-100000"/>
            <a:softEdge rad="317500"/>
          </a:effectLst>
        </p:spPr>
      </p:pic>
      <p:pic>
        <p:nvPicPr>
          <p:cNvPr id="182" name="Immagine 5" descr=""/>
          <p:cNvPicPr/>
          <p:nvPr/>
        </p:nvPicPr>
        <p:blipFill>
          <a:blip r:embed="rId3"/>
          <a:stretch/>
        </p:blipFill>
        <p:spPr>
          <a:xfrm>
            <a:off x="6156000" y="216000"/>
            <a:ext cx="1007280" cy="98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3" name="CustomShape 1"/>
          <p:cNvSpPr/>
          <p:nvPr/>
        </p:nvSpPr>
        <p:spPr>
          <a:xfrm rot="19752000">
            <a:off x="890280" y="1212120"/>
            <a:ext cx="3042360" cy="2770920"/>
          </a:xfrm>
          <a:prstGeom prst="rect">
            <a:avLst/>
          </a:prstGeom>
          <a:gradFill rotWithShape="0">
            <a:gsLst>
              <a:gs pos="0">
                <a:srgbClr val="c8dffd"/>
              </a:gs>
              <a:gs pos="100000">
                <a:srgbClr val="edf3fd"/>
              </a:gs>
            </a:gsLst>
            <a:path path="circle">
              <a:fillToRect l="50000" t="50000" r="50000" b="50000"/>
            </a:path>
          </a:gradFill>
          <a:ln w="28440">
            <a:solidFill>
              <a:srgbClr val="66ffff"/>
            </a:solidFill>
            <a:round/>
          </a:ln>
          <a:effectLst>
            <a:glow rad="228600">
              <a:schemeClr val="accent2">
                <a:satMod val="175000"/>
                <a:alpha val="40000"/>
              </a:schemeClr>
            </a:glow>
            <a:outerShdw algn="br" blurRad="76200" dir="0" kx="1200000" rotWithShape="0" sy="23000">
              <a:srgbClr val="00000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4400" spc="-1" strike="noStrike">
                <a:solidFill>
                  <a:srgbClr val="000000"/>
                </a:solidFill>
                <a:latin typeface="Edwardian Script ITC"/>
              </a:rPr>
              <a:t>Anno di prova      </a:t>
            </a:r>
            <a:endParaRPr b="0" lang="it-IT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it-IT" sz="4400" spc="-1" strike="noStrike">
                <a:solidFill>
                  <a:srgbClr val="000000"/>
                </a:solidFill>
                <a:latin typeface="Edwardian Script ITC"/>
              </a:rPr>
              <a:t>Neoassunti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 rot="16200000">
            <a:off x="5574600" y="4077360"/>
            <a:ext cx="642384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Garamond"/>
              </a:rPr>
              <a:t>A cura della Gilda degli Insegnanti di Pordenone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"/>
          <p:cNvPicPr/>
          <p:nvPr/>
        </p:nvPicPr>
        <p:blipFill>
          <a:blip r:embed="rId1"/>
          <a:srcRect l="0" t="0" r="0" b="11148"/>
          <a:stretch/>
        </p:blipFill>
        <p:spPr>
          <a:xfrm>
            <a:off x="0" y="0"/>
            <a:ext cx="9143640" cy="6093000"/>
          </a:xfrm>
          <a:prstGeom prst="rect">
            <a:avLst/>
          </a:prstGeom>
          <a:ln>
            <a:noFill/>
          </a:ln>
        </p:spPr>
      </p:pic>
      <p:sp>
        <p:nvSpPr>
          <p:cNvPr id="186" name="CustomShape 1"/>
          <p:cNvSpPr/>
          <p:nvPr/>
        </p:nvSpPr>
        <p:spPr>
          <a:xfrm>
            <a:off x="467640" y="5385240"/>
            <a:ext cx="8280720" cy="700200"/>
          </a:xfrm>
          <a:prstGeom prst="rect">
            <a:avLst/>
          </a:prstGeom>
          <a:solidFill>
            <a:srgbClr val="cbdaeb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539640" indent="-539280">
              <a:lnSpc>
                <a:spcPct val="100000"/>
              </a:lnSpc>
              <a:tabLst>
                <a:tab algn="l" pos="0"/>
              </a:tabLst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</a:rPr>
              <a:t>5.     I docenti </a:t>
            </a:r>
            <a:r>
              <a:rPr b="1" lang="it-IT" sz="2000" spc="-1" strike="noStrike">
                <a:solidFill>
                  <a:srgbClr val="ff0000"/>
                </a:solidFill>
                <a:latin typeface="Calibri"/>
              </a:rPr>
              <a:t>con contratto a tempo determinato </a:t>
            </a:r>
            <a:r>
              <a:rPr b="1" lang="it-IT" sz="2000" spc="-1" strike="noStrike">
                <a:solidFill>
                  <a:srgbClr val="000000"/>
                </a:solidFill>
                <a:latin typeface="Calibri"/>
              </a:rPr>
              <a:t>di cui all’art. 59 comma 4, D.L. 25/05/2021 n° 73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6246360" y="5085360"/>
            <a:ext cx="2357640" cy="284400"/>
          </a:xfrm>
          <a:prstGeom prst="rect">
            <a:avLst/>
          </a:prstGeom>
          <a:solidFill>
            <a:srgbClr val="cbd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395640" y="1628640"/>
            <a:ext cx="8424720" cy="539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Il superamento del periodo di formazione e prova è subordinato allo svolgimento del servizio effettivamente prestato per almeno </a:t>
            </a:r>
            <a:r>
              <a:rPr b="1" lang="it-IT" sz="2400" spc="-1" strike="noStrike">
                <a:solidFill>
                  <a:srgbClr val="ff0000"/>
                </a:solidFill>
                <a:latin typeface="Calibri"/>
              </a:rPr>
              <a:t>180 giorni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nel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corso dell’anno scolastico.</a:t>
            </a:r>
            <a:endParaRPr b="0" lang="it-IT" sz="2000" spc="-1" strike="noStrike">
              <a:latin typeface="Arial"/>
            </a:endParaRPr>
          </a:p>
          <a:p>
            <a:pPr marL="539640"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Sono computabili nei 180 giorni tutte le attività connesse al servizio scolastico, ivi compresi i periodi 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di sospensione delle lezioni e delle attività didattiche, gli esami e gli scrutini ed ogni altro impegno di servizio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, ad esclusione dei giorni di congedo ordinario e straordinario e di aspettativa a qualunque titolo fruiti.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Almeno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it-IT" sz="2400" spc="-1" strike="noStrike">
                <a:solidFill>
                  <a:srgbClr val="ff0000"/>
                </a:solidFill>
                <a:latin typeface="Calibri"/>
              </a:rPr>
              <a:t>120 giorni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devono essere prestati per lo svolgimento delle attività didattiche.</a:t>
            </a:r>
            <a:endParaRPr b="0" lang="it-IT" sz="2000" spc="-1" strike="noStrike">
              <a:latin typeface="Arial"/>
            </a:endParaRPr>
          </a:p>
          <a:p>
            <a:pPr marL="539640"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Sono compresi nei 120 giorni di attività didattiche 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sia i giorni effettivi di insegnamento sia i giorni impiegati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presso la sede di servizio per ogni altra 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attività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preordinata al migliore svolgimento dell’azione didattica, ivi comprese quelle 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valutative, progettuali, formative e collegiali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395640" y="260640"/>
            <a:ext cx="8424720" cy="173556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3600" spc="-1" strike="noStrike">
                <a:solidFill>
                  <a:srgbClr val="000000"/>
                </a:solidFill>
                <a:latin typeface="Calibri"/>
              </a:rPr>
              <a:t>Servizi utili ai fini del superamento dell’anno di prova</a:t>
            </a:r>
            <a:endParaRPr b="0" lang="it-IT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95640" y="1412640"/>
            <a:ext cx="8424720" cy="496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Durante il periodo di prova e formazione, il docente neo-assunto è accompagnato da un docente tutor.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Il docente tutor è nominato dal Dirigente Scolastico, sentito il Collegio dei docenti. 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Requisiti del tutor sono «adeguate competenze culturali, comprovate esperienze didattiche, attitudine a svolgere azione di tutoraggio, counseling e supervisione professionale» (DM 850, articolo 12, comma 3).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Il docente tutor appartiene alla stessa classe di concorso, o a classe di concorso affine.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Il tutor favorisce l’inserimento e assicura il sostegno al docente neoassunto per tutto il periodo di formazione.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395640" y="260640"/>
            <a:ext cx="8424720" cy="6390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3600" spc="-1" strike="noStrike">
                <a:solidFill>
                  <a:srgbClr val="000000"/>
                </a:solidFill>
                <a:latin typeface="Calibri"/>
              </a:rPr>
              <a:t>TUTOR</a:t>
            </a:r>
            <a:endParaRPr b="0" lang="it-IT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2" descr=""/>
          <p:cNvPicPr/>
          <p:nvPr/>
        </p:nvPicPr>
        <p:blipFill>
          <a:blip r:embed="rId1"/>
          <a:srcRect l="0" t="0" r="0" b="16817"/>
          <a:stretch/>
        </p:blipFill>
        <p:spPr>
          <a:xfrm>
            <a:off x="0" y="188640"/>
            <a:ext cx="9143640" cy="5704560"/>
          </a:xfrm>
          <a:prstGeom prst="rect">
            <a:avLst/>
          </a:prstGeom>
          <a:ln>
            <a:noFill/>
          </a:ln>
        </p:spPr>
      </p:pic>
      <p:sp>
        <p:nvSpPr>
          <p:cNvPr id="193" name="CustomShape 1"/>
          <p:cNvSpPr/>
          <p:nvPr/>
        </p:nvSpPr>
        <p:spPr>
          <a:xfrm>
            <a:off x="4716000" y="1927800"/>
            <a:ext cx="149832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latin typeface="Calibri"/>
              </a:rPr>
              <a:t>- in piattaforma -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7668360" y="3429000"/>
            <a:ext cx="1367640" cy="575640"/>
          </a:xfrm>
          <a:prstGeom prst="rect">
            <a:avLst/>
          </a:prstGeom>
          <a:solidFill>
            <a:srgbClr val="cbd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cbdaeb"/>
            </a:gs>
            <a:gs pos="100000">
              <a:srgbClr val="b0c6e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3" descr=""/>
          <p:cNvPicPr/>
          <p:nvPr/>
        </p:nvPicPr>
        <p:blipFill>
          <a:blip r:embed="rId1"/>
          <a:srcRect l="0" t="41602" r="0" b="0"/>
          <a:stretch/>
        </p:blipFill>
        <p:spPr>
          <a:xfrm>
            <a:off x="0" y="2853000"/>
            <a:ext cx="9143640" cy="4004640"/>
          </a:xfrm>
          <a:prstGeom prst="rect">
            <a:avLst/>
          </a:prstGeom>
          <a:ln>
            <a:noFill/>
          </a:ln>
        </p:spPr>
      </p:pic>
      <p:pic>
        <p:nvPicPr>
          <p:cNvPr id="196" name="Immagine 1" descr=""/>
          <p:cNvPicPr/>
          <p:nvPr/>
        </p:nvPicPr>
        <p:blipFill>
          <a:blip r:embed="rId2"/>
          <a:stretch/>
        </p:blipFill>
        <p:spPr>
          <a:xfrm>
            <a:off x="107640" y="110880"/>
            <a:ext cx="5328360" cy="2601360"/>
          </a:xfrm>
          <a:prstGeom prst="rect">
            <a:avLst/>
          </a:prstGeom>
          <a:ln w="63360">
            <a:solidFill>
              <a:schemeClr val="accent1"/>
            </a:solidFill>
            <a:round/>
          </a:ln>
        </p:spPr>
      </p:pic>
      <p:pic>
        <p:nvPicPr>
          <p:cNvPr id="197" name="Immagine 3" descr=""/>
          <p:cNvPicPr/>
          <p:nvPr/>
        </p:nvPicPr>
        <p:blipFill>
          <a:blip r:embed="rId3"/>
          <a:stretch/>
        </p:blipFill>
        <p:spPr>
          <a:xfrm>
            <a:off x="5580000" y="116640"/>
            <a:ext cx="3456000" cy="1583640"/>
          </a:xfrm>
          <a:prstGeom prst="rect">
            <a:avLst/>
          </a:prstGeom>
          <a:ln w="63360">
            <a:solidFill>
              <a:schemeClr val="accent1"/>
            </a:solidFill>
            <a:round/>
          </a:ln>
          <a:effectLst>
            <a:reflection algn="bl" blurRad="6350" dir="5400000" dist="50800" endA="300" endPos="55500" rotWithShape="0" stA="50000" sy="-100000"/>
          </a:effectLst>
        </p:spPr>
      </p:pic>
      <p:pic>
        <p:nvPicPr>
          <p:cNvPr id="198" name="Immagine 4" descr=""/>
          <p:cNvPicPr/>
          <p:nvPr/>
        </p:nvPicPr>
        <p:blipFill>
          <a:blip r:embed="rId4"/>
          <a:stretch/>
        </p:blipFill>
        <p:spPr>
          <a:xfrm>
            <a:off x="35640" y="5517360"/>
            <a:ext cx="1451160" cy="1412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9" name="CustomShape 1"/>
          <p:cNvSpPr/>
          <p:nvPr/>
        </p:nvSpPr>
        <p:spPr>
          <a:xfrm>
            <a:off x="5868000" y="3864600"/>
            <a:ext cx="791640" cy="284400"/>
          </a:xfrm>
          <a:prstGeom prst="rect">
            <a:avLst/>
          </a:prstGeom>
          <a:solidFill>
            <a:srgbClr val="c5d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4" descr="AGGIORNAMENTO - CORSO PER ADDETTI AL MONTAGGIO, SMONTAGGIO E TRASFORMAZIONE  DI PONTEGGI | Modalità Frontale completa - Studio Dalo"/>
          <p:cNvPicPr/>
          <p:nvPr/>
        </p:nvPicPr>
        <p:blipFill>
          <a:blip r:embed="rId1"/>
          <a:stretch/>
        </p:blipFill>
        <p:spPr>
          <a:xfrm>
            <a:off x="4788000" y="4327920"/>
            <a:ext cx="4032000" cy="1688400"/>
          </a:xfrm>
          <a:prstGeom prst="rect">
            <a:avLst/>
          </a:prstGeom>
          <a:ln w="54000">
            <a:solidFill>
              <a:srgbClr val="0070c0"/>
            </a:solidFill>
            <a:round/>
          </a:ln>
          <a:effectLst>
            <a:outerShdw algn="l" blurRad="127000" dir="18594587" dist="152061" rotWithShape="0">
              <a:srgbClr val="0065b0">
                <a:alpha val="40000"/>
              </a:srgbClr>
            </a:outerShdw>
          </a:effectLst>
        </p:spPr>
      </p:pic>
      <p:sp>
        <p:nvSpPr>
          <p:cNvPr id="201" name="CustomShape 1"/>
          <p:cNvSpPr/>
          <p:nvPr/>
        </p:nvSpPr>
        <p:spPr>
          <a:xfrm>
            <a:off x="395640" y="201240"/>
            <a:ext cx="8424720" cy="173628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Incontri propedeutici e </a:t>
            </a:r>
            <a:endParaRPr b="0" lang="it-IT" sz="5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di restituzione finale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467640" y="2242080"/>
            <a:ext cx="8316720" cy="258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L’amministrazione scolastica territoriale organizza almeno 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latin typeface="Calibri"/>
              </a:rPr>
              <a:t>un incontro formativo iniziale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, con i docenti neo-assunti, finalizzato a illustrare le modalità generali del percorso di formazione generale, il profilo professionale atteso, le innovazioni in atto nella scuola e 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latin typeface="Calibri"/>
              </a:rPr>
              <a:t>un incontro conclusivo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, finalizzato a compiere una valutazione complessiva dell’azione formativa 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realizzata.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03" name="Picture 2" descr="Circolare n. 253 – Formazione dei docenti nei mesi di maggio e giugno 2020:  calendario degli appuntamenti – Istituto Comprensivo &amp;quot;DONATELLO&amp;quot;"/>
          <p:cNvPicPr/>
          <p:nvPr/>
        </p:nvPicPr>
        <p:blipFill>
          <a:blip r:embed="rId2"/>
          <a:srcRect l="1612" t="5054" r="2480" b="5740"/>
          <a:stretch/>
        </p:blipFill>
        <p:spPr>
          <a:xfrm>
            <a:off x="467640" y="4869000"/>
            <a:ext cx="3924000" cy="1688400"/>
          </a:xfrm>
          <a:prstGeom prst="rect">
            <a:avLst/>
          </a:prstGeom>
          <a:ln w="57240">
            <a:solidFill>
              <a:srgbClr val="0070c0"/>
            </a:solidFill>
            <a:round/>
          </a:ln>
          <a:effectLst>
            <a:outerShdw algn="l" blurRad="127000" dir="18594587" dist="152061" rotWithShape="0">
              <a:srgbClr val="0065b0">
                <a:alpha val="40000"/>
              </a:srgbClr>
            </a:outerShdw>
          </a:effectLst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" descr=""/>
          <p:cNvPicPr/>
          <p:nvPr/>
        </p:nvPicPr>
        <p:blipFill>
          <a:blip r:embed="rId1"/>
          <a:srcRect l="0" t="0" r="0" b="23578"/>
          <a:stretch/>
        </p:blipFill>
        <p:spPr>
          <a:xfrm>
            <a:off x="0" y="0"/>
            <a:ext cx="9143640" cy="5240520"/>
          </a:xfrm>
          <a:prstGeom prst="rect">
            <a:avLst/>
          </a:prstGeom>
          <a:ln>
            <a:noFill/>
          </a:ln>
        </p:spPr>
      </p:pic>
      <p:sp>
        <p:nvSpPr>
          <p:cNvPr id="205" name="CustomShape 1"/>
          <p:cNvSpPr/>
          <p:nvPr/>
        </p:nvSpPr>
        <p:spPr>
          <a:xfrm>
            <a:off x="395640" y="2012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Bilancio delle competenze</a:t>
            </a:r>
            <a:endParaRPr b="0" lang="it-IT" sz="5400" spc="-1" strike="noStrike">
              <a:latin typeface="Arial"/>
            </a:endParaRPr>
          </a:p>
        </p:txBody>
      </p:sp>
      <p:pic>
        <p:nvPicPr>
          <p:cNvPr id="206" name="Picture 2" descr=""/>
          <p:cNvPicPr/>
          <p:nvPr/>
        </p:nvPicPr>
        <p:blipFill>
          <a:blip r:embed="rId2"/>
          <a:srcRect l="7740" t="72601" r="75994" b="4315"/>
          <a:stretch/>
        </p:blipFill>
        <p:spPr>
          <a:xfrm>
            <a:off x="611640" y="4941000"/>
            <a:ext cx="1583640" cy="1685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2" descr=""/>
          <p:cNvPicPr/>
          <p:nvPr/>
        </p:nvPicPr>
        <p:blipFill>
          <a:blip r:embed="rId1"/>
          <a:srcRect l="0" t="0" r="0" b="19599"/>
          <a:stretch/>
        </p:blipFill>
        <p:spPr>
          <a:xfrm>
            <a:off x="0" y="0"/>
            <a:ext cx="9143640" cy="5513400"/>
          </a:xfrm>
          <a:prstGeom prst="rect">
            <a:avLst/>
          </a:prstGeom>
          <a:ln>
            <a:noFill/>
          </a:ln>
          <a:effectLst>
            <a:outerShdw algn="ctr" dir="2700000" dist="35638" rotWithShape="0">
              <a:schemeClr val="bg2"/>
            </a:outerShdw>
            <a:softEdge rad="127000"/>
          </a:effectLst>
        </p:spPr>
      </p:pic>
      <p:sp>
        <p:nvSpPr>
          <p:cNvPr id="208" name="CustomShape 1"/>
          <p:cNvSpPr/>
          <p:nvPr/>
        </p:nvSpPr>
        <p:spPr>
          <a:xfrm>
            <a:off x="179640" y="5517360"/>
            <a:ext cx="71640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Times New Roman"/>
              </a:rPr>
              <a:t>Ogni Area viene interpretata ed espressa in modo soggettivo dal singolo docente in riferimento al proprio esercizio quotidiano della propria professione, prendendo in considerazione da uno a tre indicatori con massimo 2000 battute.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Patto formativo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95640" y="1845000"/>
            <a:ext cx="4212000" cy="447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Il dirigente scolastico e il docente neo-assunto, sulla base del bilancio delle competenze, sentito il docente </a:t>
            </a:r>
            <a:r>
              <a:rPr b="0" i="1" lang="it-IT" sz="1800" spc="-1" strike="noStrike">
                <a:solidFill>
                  <a:srgbClr val="000000"/>
                </a:solidFill>
                <a:latin typeface="Calibri"/>
              </a:rPr>
              <a:t>tutor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e tenuto conto dei bisogni della scuola, stabiliscono, con un apposito </a:t>
            </a: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patto per lo sviluppo professionale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, gli obiettivi di sviluppo delle competenze di natura culturale, disciplinare, didattico-metodologica e relazionale, da raggiungere attraverso le attività formative da svolgersi durante l’anno di prova  e la partecipazione ad attività formative attivate dall’istituzione scolastica o da reti di scuole.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1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15" name="Picture 9" descr=""/>
          <p:cNvPicPr/>
          <p:nvPr/>
        </p:nvPicPr>
        <p:blipFill>
          <a:blip r:embed="rId1"/>
          <a:stretch/>
        </p:blipFill>
        <p:spPr>
          <a:xfrm>
            <a:off x="4946400" y="1788840"/>
            <a:ext cx="3873960" cy="2575800"/>
          </a:xfrm>
          <a:prstGeom prst="rect">
            <a:avLst/>
          </a:prstGeom>
          <a:ln w="76320">
            <a:solidFill>
              <a:schemeClr val="accent1"/>
            </a:solidFill>
            <a:miter/>
          </a:ln>
          <a:effectLst>
            <a:outerShdw algn="ctr" dir="2700000" dist="35638" rotWithShape="0">
              <a:schemeClr val="bg2"/>
            </a:outerShdw>
            <a:reflection algn="bl" blurRad="6350" dir="5400000" dist="101600" endA="300" endPos="55500" rotWithShape="0" stA="50000" sy="-100000"/>
          </a:effectLst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Curriculum professionale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21" name="Picture 2" descr=""/>
          <p:cNvPicPr/>
          <p:nvPr/>
        </p:nvPicPr>
        <p:blipFill>
          <a:blip r:embed="rId1"/>
          <a:stretch/>
        </p:blipFill>
        <p:spPr>
          <a:xfrm rot="20181600">
            <a:off x="1068840" y="2408040"/>
            <a:ext cx="6465600" cy="3094560"/>
          </a:xfrm>
          <a:prstGeom prst="rect">
            <a:avLst/>
          </a:prstGeom>
          <a:ln w="76320">
            <a:solidFill>
              <a:schemeClr val="accent1"/>
            </a:solidFill>
            <a:miter/>
          </a:ln>
          <a:effectLst>
            <a:glow rad="228600">
              <a:schemeClr val="accent5">
                <a:satMod val="175000"/>
                <a:alpha val="40000"/>
              </a:schemeClr>
            </a:glow>
            <a:outerShdw algn="br" blurRad="76200" dir="0" kx="1200000" rotWithShape="0" sy="23000">
              <a:srgbClr val="000000">
                <a:alpha val="20000"/>
              </a:srgbClr>
            </a:outerShdw>
          </a:effectLst>
        </p:spPr>
      </p:pic>
      <p:sp>
        <p:nvSpPr>
          <p:cNvPr id="222" name="CustomShape 6"/>
          <p:cNvSpPr/>
          <p:nvPr/>
        </p:nvSpPr>
        <p:spPr>
          <a:xfrm>
            <a:off x="323640" y="1556640"/>
            <a:ext cx="360000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Nel proprio portfolio professionale il docente neo-assunto dovrà inserire, in formato digitale, uno spazio per la 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23" name="CustomShape 7"/>
          <p:cNvSpPr/>
          <p:nvPr/>
        </p:nvSpPr>
        <p:spPr>
          <a:xfrm>
            <a:off x="5364000" y="4277520"/>
            <a:ext cx="3726720" cy="17967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dir="tl" rig="flat">
              <a:rot lat="0" lon="0" rev="6600000"/>
            </a:lightRig>
          </a:scene3d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latin typeface="Calibri"/>
              </a:rPr>
              <a:t>descrizione </a:t>
            </a:r>
            <a:endParaRPr b="0" lang="it-IT" sz="2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latin typeface="Calibri"/>
              </a:rPr>
              <a:t>del proprio CURRICULUM PROFESSIONALE</a:t>
            </a:r>
            <a:r>
              <a:rPr b="1" lang="it-IT" sz="1800" spc="-1" strike="noStrike">
                <a:solidFill>
                  <a:srgbClr val="ff0000"/>
                </a:solidFill>
                <a:latin typeface="Calibri"/>
              </a:rPr>
              <a:t> 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6012000" y="1556640"/>
            <a:ext cx="2824560" cy="4292640"/>
          </a:xfrm>
          <a:prstGeom prst="roundRect">
            <a:avLst>
              <a:gd name="adj" fmla="val 16667"/>
            </a:avLst>
          </a:prstGeom>
          <a:blipFill rotWithShape="0">
            <a:blip r:embed="rId1"/>
            <a:stretch>
              <a:fillRect l="67569" t="0" r="1535" b="37402"/>
            </a:stretch>
          </a:blipFill>
          <a:ln>
            <a:noFill/>
          </a:ln>
          <a:effectLst>
            <a:outerShdw algn="tl" blurRad="76200" dir="7800819" dist="38073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  <p:style>
          <a:lnRef idx="0"/>
          <a:fillRef idx="0"/>
          <a:effectRef idx="0"/>
          <a:fontRef idx="minor"/>
        </p:style>
      </p:sp>
      <p:sp>
        <p:nvSpPr>
          <p:cNvPr id="225" name="CustomShape 2"/>
          <p:cNvSpPr/>
          <p:nvPr/>
        </p:nvSpPr>
        <p:spPr>
          <a:xfrm>
            <a:off x="4284000" y="404640"/>
            <a:ext cx="503640" cy="35964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6" name="Picture 2" descr=""/>
          <p:cNvPicPr/>
          <p:nvPr/>
        </p:nvPicPr>
        <p:blipFill>
          <a:blip r:embed="rId2"/>
          <a:srcRect l="0" t="24537" r="0" b="3089"/>
          <a:stretch/>
        </p:blipFill>
        <p:spPr>
          <a:xfrm>
            <a:off x="519480" y="1556640"/>
            <a:ext cx="4988160" cy="3555720"/>
          </a:xfrm>
          <a:prstGeom prst="rect">
            <a:avLst/>
          </a:prstGeom>
          <a:ln w="76320">
            <a:solidFill>
              <a:srgbClr val="0099ff"/>
            </a:solidFill>
            <a:miter/>
          </a:ln>
          <a:effectLst>
            <a:glow rad="139700">
              <a:schemeClr val="accent5">
                <a:satMod val="175000"/>
                <a:alpha val="40000"/>
              </a:schemeClr>
            </a:glow>
            <a:outerShdw algn="ctr" dir="2700000" dist="35638" rotWithShape="0">
              <a:schemeClr val="bg2"/>
            </a:outerShdw>
            <a:reflection algn="bl" blurRad="6350" dir="5400000" dist="101600" endA="275" endPos="40000" rotWithShape="0" stA="50000" sy="-100000"/>
          </a:effectLst>
        </p:spPr>
      </p:pic>
      <p:sp>
        <p:nvSpPr>
          <p:cNvPr id="227" name="CustomShape 3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Unità didattica</a:t>
            </a:r>
            <a:endParaRPr b="0" lang="it-IT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Laboratori formativi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29" name="CustomShape 2"/>
          <p:cNvSpPr/>
          <p:nvPr/>
        </p:nvSpPr>
        <p:spPr>
          <a:xfrm>
            <a:off x="395640" y="1412640"/>
            <a:ext cx="8424720" cy="17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Le attività di formazione per i docenti in periodo di prova sono progettate a livello territoriale  e si articolano, di norma, in </a:t>
            </a:r>
            <a:r>
              <a:rPr b="1" lang="it-IT" sz="1800" spc="-1" strike="noStrike">
                <a:solidFill>
                  <a:srgbClr val="ff0000"/>
                </a:solidFill>
                <a:latin typeface="Calibri"/>
              </a:rPr>
              <a:t>4 incontri </a:t>
            </a:r>
            <a:r>
              <a:rPr b="1" lang="it-IT" sz="1800" spc="-1" strike="noStrike">
                <a:solidFill>
                  <a:srgbClr val="000000"/>
                </a:solidFill>
                <a:latin typeface="Calibri"/>
              </a:rPr>
              <a:t>(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in presenza!!!) della durata di </a:t>
            </a:r>
            <a:r>
              <a:rPr b="1" lang="it-IT" sz="1800" spc="-1" strike="noStrike">
                <a:solidFill>
                  <a:srgbClr val="ff0000"/>
                </a:solidFill>
                <a:latin typeface="Calibri"/>
              </a:rPr>
              <a:t>3 ore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 –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oppure </a:t>
            </a:r>
            <a:r>
              <a:rPr b="1" lang="it-IT" sz="1800" spc="-1" strike="noStrike" u="sng">
                <a:solidFill>
                  <a:srgbClr val="ffff00"/>
                </a:solidFill>
                <a:uFillTx/>
                <a:latin typeface="Calibri"/>
              </a:rPr>
              <a:t>2 incontri </a:t>
            </a:r>
            <a:r>
              <a:rPr b="0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di </a:t>
            </a:r>
            <a:r>
              <a:rPr b="1" lang="it-IT" sz="1800" spc="-1" strike="noStrike" u="sng">
                <a:solidFill>
                  <a:srgbClr val="ffff00"/>
                </a:solidFill>
                <a:uFillTx/>
                <a:latin typeface="Calibri"/>
              </a:rPr>
              <a:t>6 sei ore </a:t>
            </a:r>
            <a:r>
              <a:rPr b="0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di visite in scuole innovative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E’ prevista l’elaborazione di documentazione da inserire nel portfolio professionale del docente neo-assunto.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395640" y="3069000"/>
            <a:ext cx="4608000" cy="447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Ai fini della strutturazione dei laboratori formativi sono individuate le seguenti trasversali: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nuove risorse digitali e loro impatto sulla didattica;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valutazione e didattica e di sistema;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bisogni educativi speciali;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contrasto alla dispersione scolastica;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inclusione sociale e dinamiche interculturali;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orientamento ed alternanza scuola lavoro;</a:t>
            </a:r>
            <a:endParaRPr b="0" lang="it-IT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lphaLcPeriod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buon pratiche di didattiche disciplinari.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31" name="Picture 1" descr=""/>
          <p:cNvPicPr/>
          <p:nvPr/>
        </p:nvPicPr>
        <p:blipFill>
          <a:blip r:embed="rId1"/>
          <a:stretch/>
        </p:blipFill>
        <p:spPr>
          <a:xfrm>
            <a:off x="5175360" y="3141000"/>
            <a:ext cx="3644640" cy="2731680"/>
          </a:xfrm>
          <a:prstGeom prst="rect">
            <a:avLst/>
          </a:prstGeom>
          <a:ln w="57240">
            <a:solidFill>
              <a:srgbClr val="0070c0"/>
            </a:solidFill>
            <a:miter/>
          </a:ln>
          <a:effectLst>
            <a:glow rad="228600">
              <a:schemeClr val="accent5">
                <a:satMod val="175000"/>
                <a:alpha val="40000"/>
              </a:schemeClr>
            </a:glow>
            <a:outerShdw algn="ctr" dir="2700000" dist="35638" rotWithShape="0">
              <a:schemeClr val="bg2"/>
            </a:outerShdw>
            <a:reflection algn="bl" blurRad="38100" dir="5400000" dist="127000" endPos="25000" rotWithShape="0" stA="25000" sy="-100000"/>
          </a:effectLst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Peer to Peer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395640" y="1674720"/>
            <a:ext cx="8424720" cy="200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L’attività di osservazione in classe, svolta dal docente neo-assunto e dal tutor, è finalizzata al </a:t>
            </a:r>
            <a:r>
              <a:rPr b="0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miglioramento delle pratiche didattiche, alla riflessione condivisa sugli aspetti salienti dell’azione di insegnamento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. L’osservazione è focalizzata sulle modalità di conduzione delle attività e delle lezioni, sul sostegno alle motivazioni degli allievi, sulla costruzione di climi positivi e motivanti, sulle modalità di verifica formativa degli apprendimenti.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34" name="CustomShape 3"/>
          <p:cNvSpPr/>
          <p:nvPr/>
        </p:nvSpPr>
        <p:spPr>
          <a:xfrm>
            <a:off x="539640" y="3933000"/>
            <a:ext cx="3456000" cy="228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Le sequenze di osservazione sono oggetto di </a:t>
            </a:r>
            <a:r>
              <a:rPr b="1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progettazione preventiva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e di successivo </a:t>
            </a:r>
            <a:r>
              <a:rPr b="1" lang="it-IT" sz="1800" spc="-1" strike="noStrike" u="sng">
                <a:solidFill>
                  <a:srgbClr val="000000"/>
                </a:solidFill>
                <a:uFillTx/>
                <a:latin typeface="Calibri"/>
              </a:rPr>
              <a:t>confronto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 con il docente </a:t>
            </a:r>
            <a:r>
              <a:rPr b="0" i="1" lang="it-IT" sz="1800" spc="-1" strike="noStrike">
                <a:solidFill>
                  <a:srgbClr val="000000"/>
                </a:solidFill>
                <a:latin typeface="Calibri"/>
              </a:rPr>
              <a:t>tutor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e sono oggetto di specifica </a:t>
            </a:r>
            <a:r>
              <a:rPr b="1" lang="it-IT" sz="1800" spc="-1" strike="noStrike" u="sng">
                <a:solidFill>
                  <a:srgbClr val="ff0000"/>
                </a:solidFill>
                <a:uFillTx/>
                <a:latin typeface="Calibri"/>
              </a:rPr>
              <a:t>relazione</a:t>
            </a:r>
            <a:r>
              <a:rPr b="0" lang="it-IT" sz="18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del docente neo-assunto. 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35" name="Picture 2" descr=""/>
          <p:cNvPicPr/>
          <p:nvPr/>
        </p:nvPicPr>
        <p:blipFill>
          <a:blip r:embed="rId1"/>
          <a:stretch/>
        </p:blipFill>
        <p:spPr>
          <a:xfrm>
            <a:off x="4393800" y="3285000"/>
            <a:ext cx="4210200" cy="2448000"/>
          </a:xfrm>
          <a:prstGeom prst="rect">
            <a:avLst/>
          </a:prstGeom>
          <a:ln w="54000">
            <a:solidFill>
              <a:srgbClr val="0065b0"/>
            </a:solidFill>
            <a:miter/>
          </a:ln>
          <a:effectLst>
            <a:glow rad="228600">
              <a:schemeClr val="accent5">
                <a:satMod val="175000"/>
                <a:alpha val="40000"/>
              </a:schemeClr>
            </a:glow>
            <a:outerShdw algn="ctr" dir="2700000" dist="35638" rotWithShape="0">
              <a:schemeClr val="bg2"/>
            </a:outerShdw>
            <a:reflection algn="bl" blurRad="6350" dir="5400000" dist="101600" endA="275" endPos="40000" rotWithShape="0" stA="50000" sy="-100000"/>
          </a:effectLst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" descr=""/>
          <p:cNvPicPr/>
          <p:nvPr/>
        </p:nvPicPr>
        <p:blipFill>
          <a:blip r:embed="rId1"/>
          <a:stretch/>
        </p:blipFill>
        <p:spPr>
          <a:xfrm>
            <a:off x="878760" y="1318320"/>
            <a:ext cx="7608600" cy="5062680"/>
          </a:xfrm>
          <a:prstGeom prst="rect">
            <a:avLst/>
          </a:prstGeom>
          <a:ln>
            <a:noFill/>
          </a:ln>
          <a:effectLst>
            <a:outerShdw algn="ctr" dir="2700000" dist="35638" rotWithShape="0">
              <a:schemeClr val="bg2"/>
            </a:outerShdw>
            <a:softEdge rad="254000"/>
          </a:effectLst>
        </p:spPr>
      </p:pic>
      <p:sp>
        <p:nvSpPr>
          <p:cNvPr id="237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Bisogni formativi futuri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 rot="20316000">
            <a:off x="449280" y="3564720"/>
            <a:ext cx="8424720" cy="2067840"/>
          </a:xfrm>
          <a:prstGeom prst="ellipse">
            <a:avLst/>
          </a:prstGeom>
          <a:solidFill>
            <a:srgbClr val="0099ff">
              <a:alpha val="40000"/>
            </a:srgbClr>
          </a:solidFill>
          <a:ln>
            <a:noFill/>
          </a:ln>
          <a:effectLst>
            <a:softEdge rad="127000"/>
          </a:effectLst>
          <a:scene3d>
            <a:camera prst="orthographicFront"/>
            <a:lightRig dir="tl" rig="glow">
              <a:rot lat="0" lon="0" rev="5400000"/>
            </a:lightRig>
          </a:scene3d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ff9f5c"/>
                </a:solidFill>
                <a:latin typeface="comic"/>
              </a:rPr>
              <a:t>RIFLESSIONE DI QUANTO SPERIMENTATO DURANTE L’ANNO</a:t>
            </a: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ff9f5c"/>
                </a:solidFill>
                <a:uFillTx/>
                <a:latin typeface="Calibri"/>
              </a:rPr>
              <a:t>9 ambiti tematici</a:t>
            </a: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ff9f5c"/>
                </a:solidFill>
                <a:latin typeface="Calibri"/>
              </a:rPr>
              <a:t>entro cui dovranno essere progettate le azioni formative per il prossimo triennio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6552360" y="6007680"/>
            <a:ext cx="2591280" cy="849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CustomShape 2"/>
          <p:cNvSpPr/>
          <p:nvPr/>
        </p:nvSpPr>
        <p:spPr>
          <a:xfrm>
            <a:off x="3963600" y="3717000"/>
            <a:ext cx="4876560" cy="2923920"/>
          </a:xfrm>
          <a:prstGeom prst="roundRect">
            <a:avLst>
              <a:gd name="adj" fmla="val 16667"/>
            </a:avLst>
          </a:prstGeom>
          <a:blipFill rotWithShape="0">
            <a:blip r:embed="rId1"/>
            <a:stretch>
              <a:fillRect/>
            </a:stretch>
          </a:blipFill>
          <a:ln w="28440">
            <a:solidFill>
              <a:srgbClr val="66ffff"/>
            </a:solidFill>
            <a:miter/>
          </a:ln>
          <a:effectLst>
            <a:glow rad="228600">
              <a:schemeClr val="accent5">
                <a:satMod val="175000"/>
                <a:alpha val="40000"/>
              </a:schemeClr>
            </a:glow>
            <a:outerShdw algn="ctr" dir="2700000" dist="35638" rotWithShape="0">
              <a:schemeClr val="bg2"/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  <p:style>
          <a:lnRef idx="0"/>
          <a:fillRef idx="0"/>
          <a:effectRef idx="0"/>
          <a:fontRef idx="minor"/>
        </p:style>
      </p:sp>
      <p:sp>
        <p:nvSpPr>
          <p:cNvPr id="241" name="CustomShape 3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Valutazione finale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42" name="CustomShape 4"/>
          <p:cNvSpPr/>
          <p:nvPr/>
        </p:nvSpPr>
        <p:spPr>
          <a:xfrm>
            <a:off x="4284000" y="1458720"/>
            <a:ext cx="4536000" cy="255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Al termine dell’anno prova, nel periodo intercorrente tra il temine delle attività didattiche - compresi gli esami di qualifica e di Stato - e la conclusione dell’anno scolastico, il Comitato è convocato dal Dirigente Scolastico per procedere all’espressione del parere sul superamento del periodo di prova.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43" name="CustomShape 5"/>
          <p:cNvSpPr/>
          <p:nvPr/>
        </p:nvSpPr>
        <p:spPr>
          <a:xfrm>
            <a:off x="683640" y="4217040"/>
            <a:ext cx="3024000" cy="283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Il docente, innanzi al Comitato e al dirigente, sostiene il colloquio, che   prende avvio dalla presentazione della UD  contenuta nel portfolio professionale, consegnato preliminarmente alla Commissione.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44" name="CustomShape 6"/>
          <p:cNvSpPr/>
          <p:nvPr/>
        </p:nvSpPr>
        <p:spPr>
          <a:xfrm>
            <a:off x="611640" y="1458720"/>
            <a:ext cx="3438720" cy="2475000"/>
          </a:xfrm>
          <a:prstGeom prst="roundRect">
            <a:avLst>
              <a:gd name="adj" fmla="val 16667"/>
            </a:avLst>
          </a:prstGeom>
          <a:blipFill rotWithShape="0">
            <a:blip r:embed="rId2"/>
            <a:stretch>
              <a:fillRect/>
            </a:stretch>
          </a:blipFill>
          <a:ln w="28440">
            <a:solidFill>
              <a:srgbClr val="66ffff"/>
            </a:solidFill>
            <a:round/>
          </a:ln>
          <a:effectLst>
            <a:glow rad="228600">
              <a:schemeClr val="accent5">
                <a:satMod val="175000"/>
                <a:alpha val="40000"/>
              </a:schemeClr>
            </a:glow>
            <a:outerShdw algn="tl" blurRad="76200" dir="7800819" dist="38073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Picture 5" descr=""/>
          <p:cNvPicPr/>
          <p:nvPr/>
        </p:nvPicPr>
        <p:blipFill>
          <a:blip r:embed="rId1"/>
          <a:srcRect l="0" t="21126" r="0" b="25493"/>
          <a:stretch/>
        </p:blipFill>
        <p:spPr>
          <a:xfrm>
            <a:off x="971640" y="3717000"/>
            <a:ext cx="2477160" cy="1322280"/>
          </a:xfrm>
          <a:prstGeom prst="rect">
            <a:avLst/>
          </a:prstGeom>
          <a:ln>
            <a:noFill/>
          </a:ln>
          <a:effectLst>
            <a:outerShdw algn="ctr" dir="2700000" dist="35638" rotWithShape="0">
              <a:schemeClr val="bg2"/>
            </a:outerShdw>
            <a:softEdge rad="127000"/>
          </a:effectLst>
        </p:spPr>
      </p:pic>
      <p:sp>
        <p:nvSpPr>
          <p:cNvPr id="246" name="CustomShape 1"/>
          <p:cNvSpPr/>
          <p:nvPr/>
        </p:nvSpPr>
        <p:spPr>
          <a:xfrm>
            <a:off x="395640" y="260640"/>
            <a:ext cx="3636000" cy="173628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ffc000"/>
                </a:solidFill>
                <a:latin typeface="Times New Roman"/>
              </a:rPr>
              <a:t>Valutazione positiva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395640" y="2300760"/>
            <a:ext cx="363600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All’esito del colloquio, il Dirigente Scolastico, sentito il parere del Comitato, procede alla valutazione del personale neoassunto.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48" name="CustomShape 3"/>
          <p:cNvSpPr/>
          <p:nvPr/>
        </p:nvSpPr>
        <p:spPr>
          <a:xfrm>
            <a:off x="395640" y="5325120"/>
            <a:ext cx="3636000" cy="179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In caso di </a:t>
            </a:r>
            <a:r>
              <a:rPr b="1" lang="it-IT" sz="2000" spc="-1" strike="noStrike">
                <a:solidFill>
                  <a:srgbClr val="ff0000"/>
                </a:solidFill>
                <a:latin typeface="Calibri"/>
              </a:rPr>
              <a:t>GIUDIZIO FAVOREVOLE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sul periodo di prova, il dirigente scolastico emette provvedimento motivato di conferma in ruolo.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49" name="Picture 4" descr=""/>
          <p:cNvPicPr/>
          <p:nvPr/>
        </p:nvPicPr>
        <p:blipFill>
          <a:blip r:embed="rId2"/>
          <a:stretch/>
        </p:blipFill>
        <p:spPr>
          <a:xfrm>
            <a:off x="4333680" y="0"/>
            <a:ext cx="4846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i="1" lang="it-IT" sz="5400" spc="-1" strike="noStrike">
                <a:solidFill>
                  <a:srgbClr val="e46c0a"/>
                </a:solidFill>
                <a:latin typeface="Times New Roman"/>
              </a:rPr>
              <a:t>Valutazione negativa</a:t>
            </a:r>
            <a:endParaRPr b="0" lang="it-IT" sz="5400" spc="-1" strike="noStrike">
              <a:latin typeface="Arial"/>
            </a:endParaRPr>
          </a:p>
        </p:txBody>
      </p:sp>
      <p:sp>
        <p:nvSpPr>
          <p:cNvPr id="251" name="CustomShape 2"/>
          <p:cNvSpPr/>
          <p:nvPr/>
        </p:nvSpPr>
        <p:spPr>
          <a:xfrm>
            <a:off x="344880" y="1412640"/>
            <a:ext cx="846000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In caso di </a:t>
            </a:r>
            <a:r>
              <a:rPr b="1" lang="it-IT" sz="2000" spc="-1" strike="noStrike">
                <a:solidFill>
                  <a:srgbClr val="e46c0a"/>
                </a:solidFill>
                <a:latin typeface="Calibri"/>
              </a:rPr>
              <a:t>GIUDIZIO SFAVOREVOLE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, il Dirigente Scolastico emette provvedimento motivato di </a:t>
            </a:r>
            <a:r>
              <a:rPr b="1" lang="it-IT" sz="1800" spc="-1" strike="noStrike" u="sng">
                <a:solidFill>
                  <a:srgbClr val="ff0000"/>
                </a:solidFill>
                <a:uFillTx/>
                <a:latin typeface="Calibri"/>
              </a:rPr>
              <a:t>ripetizione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 del periodo di prova. 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52" name="Picture 2" descr=""/>
          <p:cNvPicPr/>
          <p:nvPr/>
        </p:nvPicPr>
        <p:blipFill>
          <a:blip r:embed="rId1"/>
          <a:stretch/>
        </p:blipFill>
        <p:spPr>
          <a:xfrm>
            <a:off x="594360" y="2277000"/>
            <a:ext cx="3833280" cy="2774880"/>
          </a:xfrm>
          <a:prstGeom prst="rect">
            <a:avLst/>
          </a:prstGeom>
          <a:ln w="76320">
            <a:solidFill>
              <a:srgbClr val="0065b0"/>
            </a:solidFill>
            <a:miter/>
          </a:ln>
          <a:effectLst>
            <a:glow rad="228600">
              <a:schemeClr val="accent1">
                <a:satMod val="175000"/>
                <a:alpha val="40000"/>
              </a:schemeClr>
            </a:glow>
            <a:outerShdw algn="ctr" dir="2700000" dist="35638" rotWithShape="0">
              <a:schemeClr val="bg2"/>
            </a:outerShdw>
          </a:effectLst>
        </p:spPr>
      </p:pic>
      <p:sp>
        <p:nvSpPr>
          <p:cNvPr id="253" name="CustomShape 3"/>
          <p:cNvSpPr/>
          <p:nvPr/>
        </p:nvSpPr>
        <p:spPr>
          <a:xfrm>
            <a:off x="344880" y="5229360"/>
            <a:ext cx="858276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Nel secondo periodo di prova è disposta una verifica, affidata ad un dirigente tecnico, per la valutazione dell’idoneità del docente. La relazione rilasciata dal dirigente tecnico è parte integrante della documentazione che sarà esaminata in seconda istanza dal Comitato al termine del secondo periodo di prova. 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254" name="Picture 6" descr="Licenziamento discriminatorio illegittimo perché irrogato con intenti  punitivi"/>
          <p:cNvPicPr/>
          <p:nvPr/>
        </p:nvPicPr>
        <p:blipFill>
          <a:blip r:embed="rId2"/>
          <a:stretch/>
        </p:blipFill>
        <p:spPr>
          <a:xfrm>
            <a:off x="4859640" y="2277000"/>
            <a:ext cx="3762720" cy="2774880"/>
          </a:xfrm>
          <a:prstGeom prst="rect">
            <a:avLst/>
          </a:prstGeom>
          <a:ln w="76320">
            <a:solidFill>
              <a:srgbClr val="0065b0"/>
            </a:solidFill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395640" y="260640"/>
            <a:ext cx="8424720" cy="173556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marL="177840" indent="-177480">
              <a:lnSpc>
                <a:spcPct val="100000"/>
              </a:lnSpc>
              <a:tabLst>
                <a:tab algn="l" pos="0"/>
              </a:tabLst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Immissioni in ruolo art.59,             </a:t>
            </a:r>
            <a:r>
              <a:rPr b="1" i="1" lang="it-IT" sz="2000" spc="-1" strike="noStrike">
                <a:solidFill>
                  <a:srgbClr val="000000"/>
                </a:solidFill>
                <a:latin typeface="Times New Roman"/>
              </a:rPr>
              <a:t>L.73  del 25/05/2021</a:t>
            </a:r>
            <a:endParaRPr b="0" lang="it-IT" sz="2000" spc="-1" strike="noStrike"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237920124"/>
              </p:ext>
            </p:extLst>
          </p:nvPr>
        </p:nvGraphicFramePr>
        <p:xfrm>
          <a:off x="911880" y="1052640"/>
          <a:ext cx="7391880" cy="609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56" name="CustomShape 2"/>
          <p:cNvSpPr/>
          <p:nvPr/>
        </p:nvSpPr>
        <p:spPr>
          <a:xfrm>
            <a:off x="3060000" y="4365000"/>
            <a:ext cx="2088000" cy="215640"/>
          </a:xfrm>
          <a:prstGeom prst="bentConnector3">
            <a:avLst>
              <a:gd name="adj1" fmla="val 50000"/>
            </a:avLst>
          </a:prstGeom>
          <a:noFill/>
          <a:ln>
            <a:round/>
            <a:tailEnd len="med" type="arrow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  <a:scene3d>
            <a:camera prst="orthographicFront"/>
            <a:lightRig dir="t" rig="flat"/>
          </a:scene3d>
          <a:sp3d prstMaterial="plastic">
            <a:bevelT w="120900" h="88900"/>
            <a:bevelB prst="angle" w="88900" h="31750"/>
          </a:sp3d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/>
        </p:style>
      </p:sp>
      <p:sp>
        <p:nvSpPr>
          <p:cNvPr id="257" name="CustomShape 3"/>
          <p:cNvSpPr/>
          <p:nvPr/>
        </p:nvSpPr>
        <p:spPr>
          <a:xfrm>
            <a:off x="7236360" y="3196800"/>
            <a:ext cx="290160" cy="289800"/>
          </a:xfrm>
          <a:prstGeom prst="ellipse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>
            <a:noFill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flat"/>
          </a:scene3d>
          <a:sp3d prstMaterial="plastic">
            <a:bevelT w="120900" h="88900"/>
            <a:bevelB prst="angle" w="88900" h="3175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58" name="CustomShape 4"/>
          <p:cNvSpPr/>
          <p:nvPr/>
        </p:nvSpPr>
        <p:spPr>
          <a:xfrm>
            <a:off x="1547640" y="2850480"/>
            <a:ext cx="290160" cy="289800"/>
          </a:xfrm>
          <a:prstGeom prst="ellipse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>
            <a:noFill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flat"/>
          </a:scene3d>
          <a:sp3d prstMaterial="plastic">
            <a:bevelT w="120900" h="88900"/>
            <a:bevelB prst="angle" w="88900" h="3175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59" name="CustomShape 5"/>
          <p:cNvSpPr/>
          <p:nvPr/>
        </p:nvSpPr>
        <p:spPr>
          <a:xfrm>
            <a:off x="7236360" y="4127040"/>
            <a:ext cx="1176840" cy="1142640"/>
          </a:xfrm>
          <a:prstGeom prst="verticalScroll">
            <a:avLst>
              <a:gd name="adj" fmla="val 12500"/>
            </a:avLst>
          </a:prstGeom>
          <a:gradFill rotWithShape="0">
            <a:gsLst>
              <a:gs pos="0">
                <a:srgbClr val="fff200"/>
              </a:gs>
              <a:gs pos="100000">
                <a:srgbClr val="ff7a00"/>
              </a:gs>
            </a:gsLst>
            <a:lin ang="5400000"/>
          </a:gradFill>
          <a:ln>
            <a:rou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ffffff"/>
                </a:solidFill>
                <a:latin typeface="comic"/>
              </a:rPr>
              <a:t>RUOLO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60" name="CustomShape 6"/>
          <p:cNvSpPr/>
          <p:nvPr/>
        </p:nvSpPr>
        <p:spPr>
          <a:xfrm>
            <a:off x="6732360" y="4581000"/>
            <a:ext cx="577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arrow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9fc"/>
            </a:gs>
            <a:gs pos="100000">
              <a:srgbClr val="b0c6e1"/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395640" y="260640"/>
            <a:ext cx="8424720" cy="913320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marL="177840" indent="-177480">
              <a:lnSpc>
                <a:spcPct val="100000"/>
              </a:lnSpc>
              <a:tabLst>
                <a:tab algn="l" pos="0"/>
              </a:tabLst>
            </a:pPr>
            <a:r>
              <a:rPr b="1" i="1" lang="it-IT" sz="5400" spc="-1" strike="noStrike">
                <a:solidFill>
                  <a:srgbClr val="000000"/>
                </a:solidFill>
                <a:latin typeface="Times New Roman"/>
              </a:rPr>
              <a:t>CONCORSI  PUBBLICI</a:t>
            </a:r>
            <a:endParaRPr b="0" lang="it-IT" sz="5400" spc="-1" strike="noStrike">
              <a:latin typeface="Arial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1511840810"/>
              </p:ext>
            </p:extLst>
          </p:nvPr>
        </p:nvGraphicFramePr>
        <p:xfrm>
          <a:off x="251640" y="1397160"/>
          <a:ext cx="8352720" cy="546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62" name="CustomShape 2"/>
          <p:cNvSpPr/>
          <p:nvPr/>
        </p:nvSpPr>
        <p:spPr>
          <a:xfrm>
            <a:off x="2770920" y="3141000"/>
            <a:ext cx="1152360" cy="914040"/>
          </a:xfrm>
          <a:prstGeom prst="mathMultiply">
            <a:avLst>
              <a:gd name="adj1" fmla="val 23520"/>
            </a:avLst>
          </a:prstGeom>
          <a:solidFill>
            <a:srgbClr val="ffc000">
              <a:alpha val="50000"/>
            </a:srgbClr>
          </a:solidFill>
          <a:ln>
            <a:solidFill>
              <a:srgbClr val="ff0000"/>
            </a:solidFill>
            <a:round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flat"/>
          </a:scene3d>
          <a:sp3d prstMaterial="plastic">
            <a:bevelT w="120900" h="88900"/>
            <a:bevelB prst="angle" w="8890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3" name="CustomShape 3"/>
          <p:cNvSpPr/>
          <p:nvPr/>
        </p:nvSpPr>
        <p:spPr>
          <a:xfrm>
            <a:off x="2699640" y="4797000"/>
            <a:ext cx="1152360" cy="914040"/>
          </a:xfrm>
          <a:prstGeom prst="mathMultiply">
            <a:avLst>
              <a:gd name="adj1" fmla="val 23520"/>
            </a:avLst>
          </a:prstGeom>
          <a:solidFill>
            <a:srgbClr val="ffc000">
              <a:alpha val="50000"/>
            </a:srgbClr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 rot="16200000">
            <a:off x="6079680" y="2538360"/>
            <a:ext cx="57146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ffffff"/>
                </a:solidFill>
                <a:latin typeface="Garamond"/>
              </a:rPr>
              <a:t>A cura della Gilda degli Insegnanti di Pordenone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827640" y="692640"/>
            <a:ext cx="7776360" cy="7886520"/>
          </a:xfrm>
          <a:prstGeom prst="ellipse">
            <a:avLst/>
          </a:prstGeom>
          <a:gradFill rotWithShape="0">
            <a:gsLst>
              <a:gs pos="0">
                <a:srgbClr val="fcf5f7"/>
              </a:gs>
              <a:gs pos="100000">
                <a:srgbClr val="ebc3d1"/>
              </a:gs>
            </a:gsLst>
            <a:path path="rect"/>
          </a:gradFill>
          <a:ln>
            <a:noFill/>
          </a:ln>
          <a:effectLst>
            <a:outerShdw algn="br" blurRad="76200" dir="0" kx="1200000" rotWithShape="0" sy="23000">
              <a:srgbClr val="000000">
                <a:alpha val="20000"/>
              </a:srgbClr>
            </a:outerShdw>
            <a:softEdge rad="228600"/>
          </a:effectLst>
          <a:scene3d>
            <a:camera prst="orthographicFront"/>
            <a:lightRig dir="tl" rig="flat">
              <a:rot lat="0" lon="0" rev="6600000"/>
            </a:lightRig>
          </a:scene3d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7200" spc="-1" strike="noStrike">
                <a:solidFill>
                  <a:srgbClr val="a942c1"/>
                </a:solidFill>
                <a:latin typeface="Monotype Corsiva"/>
              </a:rPr>
              <a:t>THANK YOU</a:t>
            </a:r>
            <a:endParaRPr b="0" lang="it-IT" sz="7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7200" spc="-1" strike="noStrike">
                <a:solidFill>
                  <a:srgbClr val="a942c1"/>
                </a:solidFill>
                <a:latin typeface="Monotype Corsiva"/>
              </a:rPr>
              <a:t>FOR YOUR </a:t>
            </a:r>
            <a:endParaRPr b="0" lang="it-IT" sz="7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7200" spc="-1" strike="noStrike">
                <a:solidFill>
                  <a:srgbClr val="a942c1"/>
                </a:solidFill>
                <a:latin typeface="Monotype Corsiva"/>
              </a:rPr>
              <a:t>ATTENTION</a:t>
            </a:r>
            <a:endParaRPr b="0" lang="it-IT" sz="7200" spc="-1" strike="noStrike">
              <a:latin typeface="Arial"/>
            </a:endParaRPr>
          </a:p>
        </p:txBody>
      </p:sp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3f9a"/>
      </a:dk2>
      <a:lt2>
        <a:srgbClr val="f6e8f3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TM04033929[[fn=Ardesia]]</Template>
  <TotalTime>1034</TotalTime>
  <Application>LibreOffice/6.4.7.2$Linux_X86_64 LibreOffice_project/40$Build-2</Application>
  <Words>1105</Words>
  <Paragraphs>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2018-09-17T08:07:05Z</dcterms:created>
  <dc:creator>Oliva Claudio</dc:creator>
  <dc:description/>
  <dc:language>it-IT</dc:language>
  <cp:lastModifiedBy>utente</cp:lastModifiedBy>
  <dcterms:modified xsi:type="dcterms:W3CDTF">2021-09-30T16:25:35Z</dcterms:modified>
  <cp:revision>101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21</vt:i4>
  </property>
</Properties>
</file>